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531" r:id="rId2"/>
    <p:sldId id="518" r:id="rId3"/>
    <p:sldId id="519" r:id="rId4"/>
    <p:sldId id="520" r:id="rId5"/>
    <p:sldId id="393" r:id="rId6"/>
    <p:sldId id="394" r:id="rId7"/>
    <p:sldId id="395" r:id="rId8"/>
    <p:sldId id="530" r:id="rId9"/>
    <p:sldId id="526" r:id="rId10"/>
    <p:sldId id="527" r:id="rId11"/>
    <p:sldId id="528" r:id="rId12"/>
    <p:sldId id="529" r:id="rId13"/>
    <p:sldId id="543" r:id="rId14"/>
    <p:sldId id="498" r:id="rId15"/>
    <p:sldId id="499" r:id="rId16"/>
    <p:sldId id="500" r:id="rId17"/>
    <p:sldId id="501" r:id="rId18"/>
    <p:sldId id="511" r:id="rId19"/>
    <p:sldId id="515" r:id="rId20"/>
    <p:sldId id="512" r:id="rId21"/>
    <p:sldId id="513" r:id="rId22"/>
    <p:sldId id="514" r:id="rId23"/>
    <p:sldId id="516" r:id="rId24"/>
    <p:sldId id="517" r:id="rId25"/>
    <p:sldId id="509" r:id="rId26"/>
    <p:sldId id="521" r:id="rId2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45" autoAdjust="0"/>
    <p:restoredTop sz="94660"/>
  </p:normalViewPr>
  <p:slideViewPr>
    <p:cSldViewPr snapToGrid="0">
      <p:cViewPr varScale="1">
        <p:scale>
          <a:sx n="80" d="100"/>
          <a:sy n="80" d="100"/>
        </p:scale>
        <p:origin x="1768" y="184"/>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a:t>
            </a:r>
            <a:r>
              <a:rPr lang="en-US" baseline="0" dirty="0" err="1">
                <a:latin typeface="Arial Unicode MS" panose="020B0604020202020204" pitchFamily="34" charset="-128"/>
              </a:rPr>
              <a:t>SuperBowl</a:t>
            </a:r>
            <a:r>
              <a:rPr lang="en-US" baseline="0" dirty="0">
                <a:latin typeface="Arial Unicode MS" panose="020B0604020202020204" pitchFamily="34" charset="-128"/>
              </a:rPr>
              <a:t>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CC1A-46A3-8A51-71285D80EBCD}"/>
            </c:ext>
          </c:extLst>
        </c:ser>
        <c:dLbls>
          <c:showLegendKey val="0"/>
          <c:showVal val="0"/>
          <c:showCatName val="0"/>
          <c:showSerName val="0"/>
          <c:showPercent val="0"/>
          <c:showBubbleSize val="0"/>
        </c:dLbls>
        <c:smooth val="0"/>
        <c:axId val="481567832"/>
        <c:axId val="481564696"/>
      </c:lineChart>
      <c:catAx>
        <c:axId val="481567832"/>
        <c:scaling>
          <c:orientation val="minMax"/>
        </c:scaling>
        <c:delete val="1"/>
        <c:axPos val="b"/>
        <c:majorTickMark val="none"/>
        <c:minorTickMark val="none"/>
        <c:tickLblPos val="nextTo"/>
        <c:crossAx val="481564696"/>
        <c:crosses val="autoZero"/>
        <c:auto val="1"/>
        <c:lblAlgn val="ctr"/>
        <c:lblOffset val="100"/>
        <c:noMultiLvlLbl val="0"/>
      </c:catAx>
      <c:valAx>
        <c:axId val="48156469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1567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1D0E-469A-A3F0-922BA88135B7}"/>
            </c:ext>
          </c:extLst>
        </c:ser>
        <c:dLbls>
          <c:showLegendKey val="0"/>
          <c:showVal val="0"/>
          <c:showCatName val="0"/>
          <c:showSerName val="0"/>
          <c:showPercent val="0"/>
          <c:showBubbleSize val="0"/>
        </c:dLbls>
        <c:smooth val="0"/>
        <c:axId val="316038472"/>
        <c:axId val="373583648"/>
      </c:lineChart>
      <c:catAx>
        <c:axId val="316038472"/>
        <c:scaling>
          <c:orientation val="minMax"/>
        </c:scaling>
        <c:delete val="1"/>
        <c:axPos val="b"/>
        <c:majorTickMark val="none"/>
        <c:minorTickMark val="none"/>
        <c:tickLblPos val="nextTo"/>
        <c:crossAx val="373583648"/>
        <c:crosses val="autoZero"/>
        <c:auto val="1"/>
        <c:lblAlgn val="ctr"/>
        <c:lblOffset val="100"/>
        <c:noMultiLvlLbl val="0"/>
      </c:catAx>
      <c:valAx>
        <c:axId val="37358364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038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4/10/22</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4/10/22</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4/10/22</a:t>
            </a:fld>
            <a:endParaRPr lang="en-US"/>
          </a:p>
        </p:txBody>
      </p:sp>
      <p:sp>
        <p:nvSpPr>
          <p:cNvPr id="5" name="Footer Placeholder 4"/>
          <p:cNvSpPr>
            <a:spLocks noGrp="1"/>
          </p:cNvSpPr>
          <p:nvPr>
            <p:ph type="ftr" sz="quarter" idx="11"/>
          </p:nvPr>
        </p:nvSpPr>
        <p:spPr/>
        <p:txBody>
          <a:bodyPr/>
          <a:lstStyle/>
          <a:p>
            <a:r>
              <a:rPr lang="en-US" dirty="0"/>
              <a:t>Kwartler CSCI E-96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4/10/22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4/10/22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4/10/22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4/10/22</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4/10/22</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4/10/22</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4/10/22</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4/10/22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4/10/22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4/10/22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4/10/22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1</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266282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E6E15B-29E5-49EA-88E6-C57521BCA5F3}"/>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C70915D1-1483-444B-8974-ED1119DE9410}"/>
              </a:ext>
            </a:extLst>
          </p:cNvPr>
          <p:cNvSpPr>
            <a:spLocks noGrp="1"/>
          </p:cNvSpPr>
          <p:nvPr>
            <p:ph type="title"/>
          </p:nvPr>
        </p:nvSpPr>
        <p:spPr/>
        <p:txBody>
          <a:bodyPr/>
          <a:lstStyle/>
          <a:p>
            <a:r>
              <a:rPr lang="en-US" dirty="0"/>
              <a:t>Dealing with many text files</a:t>
            </a:r>
          </a:p>
        </p:txBody>
      </p:sp>
      <p:sp>
        <p:nvSpPr>
          <p:cNvPr id="4" name="Slide Number Placeholder 3">
            <a:extLst>
              <a:ext uri="{FF2B5EF4-FFF2-40B4-BE49-F238E27FC236}">
                <a16:creationId xmlns:a16="http://schemas.microsoft.com/office/drawing/2014/main" id="{3F05AA1A-D28D-421C-B117-0459717DFA3B}"/>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6" name="Rectangle 5">
            <a:extLst>
              <a:ext uri="{FF2B5EF4-FFF2-40B4-BE49-F238E27FC236}">
                <a16:creationId xmlns:a16="http://schemas.microsoft.com/office/drawing/2014/main" id="{7D0BC0E1-D206-4802-8CFD-103B5C62A002}"/>
              </a:ext>
            </a:extLst>
          </p:cNvPr>
          <p:cNvSpPr/>
          <p:nvPr/>
        </p:nvSpPr>
        <p:spPr>
          <a:xfrm>
            <a:off x="251021" y="1640280"/>
            <a:ext cx="8783251" cy="255454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multiple files as individuals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&lt;-c('chardonnay.csv','coffee.csv','beer.csv') </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#use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list.files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for a lot</a:t>
            </a:r>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for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 1:length(</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assign(</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read.csv(</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cat(paste('read completed:',</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them into a single list with individual elements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pblapply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(txtFiles,read.csv)</a:t>
            </a:r>
          </a:p>
        </p:txBody>
      </p:sp>
      <p:sp>
        <p:nvSpPr>
          <p:cNvPr id="7" name="TextBox 6">
            <a:extLst>
              <a:ext uri="{FF2B5EF4-FFF2-40B4-BE49-F238E27FC236}">
                <a16:creationId xmlns:a16="http://schemas.microsoft.com/office/drawing/2014/main" id="{E351F377-C48B-4C03-83A1-F7EFDFD6AC0C}"/>
              </a:ext>
            </a:extLst>
          </p:cNvPr>
          <p:cNvSpPr txBox="1"/>
          <p:nvPr/>
        </p:nvSpPr>
        <p:spPr>
          <a:xfrm>
            <a:off x="202173" y="1264481"/>
            <a:ext cx="8225329"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The challenge is working with multiple corpora efficiently.  Many ways to do it…</a:t>
            </a:r>
          </a:p>
        </p:txBody>
      </p:sp>
      <p:sp>
        <p:nvSpPr>
          <p:cNvPr id="8" name="TextBox 7">
            <a:extLst>
              <a:ext uri="{FF2B5EF4-FFF2-40B4-BE49-F238E27FC236}">
                <a16:creationId xmlns:a16="http://schemas.microsoft.com/office/drawing/2014/main" id="{58C45DD3-0FE6-4A5E-8B5B-3A7D1BCFC916}"/>
              </a:ext>
            </a:extLst>
          </p:cNvPr>
          <p:cNvSpPr txBox="1"/>
          <p:nvPr/>
        </p:nvSpPr>
        <p:spPr>
          <a:xfrm>
            <a:off x="251021" y="4434987"/>
            <a:ext cx="7816079" cy="1477328"/>
          </a:xfrm>
          <a:prstGeom prst="rect">
            <a:avLst/>
          </a:prstGeom>
          <a:solidFill>
            <a:schemeClr val="accent6"/>
          </a:solidFill>
        </p:spPr>
        <p:txBody>
          <a:bodyPr wrap="square" rtlCol="0">
            <a:spAutoFit/>
          </a:bodyPr>
          <a:lstStyle/>
          <a:p>
            <a:pPr defTabSz="457200"/>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Two example ways to import csv files:</a:t>
            </a:r>
          </a:p>
          <a:p>
            <a:pPr marL="342900" indent="-342900" defTabSz="457200">
              <a:buAutoNum type="arabicPeriod"/>
            </a:pP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Each file is read in and an object created for each.</a:t>
            </a:r>
          </a:p>
          <a:p>
            <a:pPr marL="342900" indent="-342900" defTabSz="457200">
              <a:buAutoNum type="arabicPeriod"/>
            </a:pP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 list called “</a:t>
            </a:r>
            <a:r>
              <a:rPr lang="en-US" sz="18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allTxt</a:t>
            </a: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is created.  Each list element represents a single document.  Using </a:t>
            </a:r>
            <a:r>
              <a:rPr lang="en-US" sz="18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data.table</a:t>
            </a: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8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rbindlist</a:t>
            </a: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one can create a single document from all files in the folder.</a:t>
            </a:r>
          </a:p>
        </p:txBody>
      </p:sp>
      <p:sp>
        <p:nvSpPr>
          <p:cNvPr id="9" name="Footer Placeholder 5">
            <a:extLst>
              <a:ext uri="{FF2B5EF4-FFF2-40B4-BE49-F238E27FC236}">
                <a16:creationId xmlns:a16="http://schemas.microsoft.com/office/drawing/2014/main" id="{EEA32B45-35C7-43D6-9C4B-607A3B741C6C}"/>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804662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FFA28-2AFC-46BA-97EC-72EA43A5FCF1}"/>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1A28C5AC-3677-4E2E-BC72-2BFCF0C6A5EC}"/>
              </a:ext>
            </a:extLst>
          </p:cNvPr>
          <p:cNvSpPr>
            <a:spLocks noGrp="1"/>
          </p:cNvSpPr>
          <p:nvPr>
            <p:ph type="title"/>
          </p:nvPr>
        </p:nvSpPr>
        <p:spPr/>
        <p:txBody>
          <a:bodyPr/>
          <a:lstStyle/>
          <a:p>
            <a:r>
              <a:rPr lang="en-US" dirty="0"/>
              <a:t>Lets make some improved word clouds</a:t>
            </a:r>
          </a:p>
        </p:txBody>
      </p:sp>
      <p:sp>
        <p:nvSpPr>
          <p:cNvPr id="4" name="Slide Number Placeholder 3">
            <a:extLst>
              <a:ext uri="{FF2B5EF4-FFF2-40B4-BE49-F238E27FC236}">
                <a16:creationId xmlns:a16="http://schemas.microsoft.com/office/drawing/2014/main" id="{912D24EB-6B7F-42DA-A05B-461AF5085D91}"/>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6" name="TextBox 5">
            <a:extLst>
              <a:ext uri="{FF2B5EF4-FFF2-40B4-BE49-F238E27FC236}">
                <a16:creationId xmlns:a16="http://schemas.microsoft.com/office/drawing/2014/main" id="{C0F8E680-27F4-40BF-A3FC-AF16D46EC879}"/>
              </a:ext>
            </a:extLst>
          </p:cNvPr>
          <p:cNvSpPr txBox="1"/>
          <p:nvPr/>
        </p:nvSpPr>
        <p:spPr>
          <a:xfrm>
            <a:off x="628650" y="1699846"/>
            <a:ext cx="3708708" cy="369332"/>
          </a:xfrm>
          <a:prstGeom prst="rect">
            <a:avLst/>
          </a:prstGeom>
          <a:noFill/>
        </p:spPr>
        <p:txBody>
          <a:bodyPr wrap="none" rtlCol="0">
            <a:spAutoFit/>
          </a:bodyPr>
          <a:lstStyle/>
          <a:p>
            <a:r>
              <a:rPr lang="en-US" dirty="0"/>
              <a:t>Open </a:t>
            </a:r>
            <a:r>
              <a:rPr lang="en-US" dirty="0" err="1"/>
              <a:t>E_Other_Wordclouds_revised.R</a:t>
            </a:r>
            <a:endParaRPr lang="en-US" dirty="0"/>
          </a:p>
        </p:txBody>
      </p:sp>
      <p:sp>
        <p:nvSpPr>
          <p:cNvPr id="7" name="Footer Placeholder 5">
            <a:extLst>
              <a:ext uri="{FF2B5EF4-FFF2-40B4-BE49-F238E27FC236}">
                <a16:creationId xmlns:a16="http://schemas.microsoft.com/office/drawing/2014/main" id="{94F1328A-6AF5-418A-8C98-E9C4B493CF2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67657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38098614"/>
              </p:ext>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4/10/22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12</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581981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CAEBDC-A022-42FC-8B92-BDD83F961C50}"/>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37B78173-5947-4F35-9667-F563D71FF454}"/>
              </a:ext>
            </a:extLst>
          </p:cNvPr>
          <p:cNvSpPr>
            <a:spLocks noGrp="1"/>
          </p:cNvSpPr>
          <p:nvPr>
            <p:ph type="title"/>
          </p:nvPr>
        </p:nvSpPr>
        <p:spPr/>
        <p:txBody>
          <a:bodyPr/>
          <a:lstStyle/>
          <a:p>
            <a:r>
              <a:rPr lang="en-US" sz="2800" dirty="0" err="1"/>
              <a:t>Zipf’s</a:t>
            </a:r>
            <a:r>
              <a:rPr lang="en-US" sz="2800" dirty="0"/>
              <a:t> Law: Our words are less diverse than we think</a:t>
            </a:r>
          </a:p>
        </p:txBody>
      </p:sp>
      <p:sp>
        <p:nvSpPr>
          <p:cNvPr id="4" name="Slide Number Placeholder 3">
            <a:extLst>
              <a:ext uri="{FF2B5EF4-FFF2-40B4-BE49-F238E27FC236}">
                <a16:creationId xmlns:a16="http://schemas.microsoft.com/office/drawing/2014/main" id="{A93F5FA2-CF1A-47D7-B82C-0D8B23383AC1}"/>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FDC54EE3-E584-49DB-B6FA-3742E0783A73}"/>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97669879-E20F-4F8F-887C-86829D6B822E}"/>
              </a:ext>
            </a:extLst>
          </p:cNvPr>
          <p:cNvSpPr/>
          <p:nvPr/>
        </p:nvSpPr>
        <p:spPr>
          <a:xfrm>
            <a:off x="284195" y="1231003"/>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Two very different contexts, channel, &amp; messengers yet very similar pattern.</a:t>
            </a:r>
          </a:p>
        </p:txBody>
      </p:sp>
      <p:pic>
        <p:nvPicPr>
          <p:cNvPr id="7" name="Picture 2" descr="Image result for zipf's law">
            <a:extLst>
              <a:ext uri="{FF2B5EF4-FFF2-40B4-BE49-F238E27FC236}">
                <a16:creationId xmlns:a16="http://schemas.microsoft.com/office/drawing/2014/main" id="{E79F8C42-DDEC-484B-9AF4-5697CCAD2D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95" y="2525118"/>
            <a:ext cx="3664603" cy="2200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hart 7">
            <a:extLst>
              <a:ext uri="{FF2B5EF4-FFF2-40B4-BE49-F238E27FC236}">
                <a16:creationId xmlns:a16="http://schemas.microsoft.com/office/drawing/2014/main" id="{C811B83C-CEDF-4FD4-9014-3F1FE1E7AC89}"/>
              </a:ext>
            </a:extLst>
          </p:cNvPr>
          <p:cNvGraphicFramePr>
            <a:graphicFrameLocks/>
          </p:cNvGraphicFramePr>
          <p:nvPr>
            <p:extLst>
              <p:ext uri="{D42A27DB-BD31-4B8C-83A1-F6EECF244321}">
                <p14:modId xmlns:p14="http://schemas.microsoft.com/office/powerpoint/2010/main" val="2122602742"/>
              </p:ext>
            </p:extLst>
          </p:nvPr>
        </p:nvGraphicFramePr>
        <p:xfrm>
          <a:off x="4454925" y="2460266"/>
          <a:ext cx="3838049" cy="2251834"/>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0333D30C-20D1-44FC-B08B-ACA17FBC705D}"/>
              </a:ext>
            </a:extLst>
          </p:cNvPr>
          <p:cNvSpPr/>
          <p:nvPr/>
        </p:nvSpPr>
        <p:spPr>
          <a:xfrm>
            <a:off x="240631" y="5769227"/>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Many words in natural language but also a steep decline in actual usage.  Follows a predictable pattern.  </a:t>
            </a:r>
          </a:p>
        </p:txBody>
      </p:sp>
      <p:sp>
        <p:nvSpPr>
          <p:cNvPr id="10" name="TextBox 9">
            <a:extLst>
              <a:ext uri="{FF2B5EF4-FFF2-40B4-BE49-F238E27FC236}">
                <a16:creationId xmlns:a16="http://schemas.microsoft.com/office/drawing/2014/main" id="{3CE9E044-88EA-4891-BC52-8A22579B3907}"/>
              </a:ext>
            </a:extLst>
          </p:cNvPr>
          <p:cNvSpPr txBox="1"/>
          <p:nvPr/>
        </p:nvSpPr>
        <p:spPr>
          <a:xfrm>
            <a:off x="5137092" y="2730571"/>
            <a:ext cx="373820" cy="261610"/>
          </a:xfrm>
          <a:prstGeom prst="rect">
            <a:avLst/>
          </a:prstGeom>
          <a:noFill/>
        </p:spPr>
        <p:txBody>
          <a:bodyPr wrap="none" rtlCol="0">
            <a:spAutoFit/>
          </a:bodyPr>
          <a:lstStyle/>
          <a:p>
            <a:r>
              <a:rPr lang="en-US" sz="1050" dirty="0"/>
              <a:t>RT</a:t>
            </a:r>
          </a:p>
        </p:txBody>
      </p:sp>
      <p:sp>
        <p:nvSpPr>
          <p:cNvPr id="11" name="TextBox 10">
            <a:extLst>
              <a:ext uri="{FF2B5EF4-FFF2-40B4-BE49-F238E27FC236}">
                <a16:creationId xmlns:a16="http://schemas.microsoft.com/office/drawing/2014/main" id="{80D62A7E-9FED-4444-8007-078F1E19985D}"/>
              </a:ext>
            </a:extLst>
          </p:cNvPr>
          <p:cNvSpPr txBox="1"/>
          <p:nvPr/>
        </p:nvSpPr>
        <p:spPr>
          <a:xfrm>
            <a:off x="5137034" y="2915060"/>
            <a:ext cx="221536" cy="253916"/>
          </a:xfrm>
          <a:prstGeom prst="rect">
            <a:avLst/>
          </a:prstGeom>
          <a:noFill/>
        </p:spPr>
        <p:txBody>
          <a:bodyPr wrap="none" rtlCol="0">
            <a:spAutoFit/>
          </a:bodyPr>
          <a:lstStyle/>
          <a:p>
            <a:r>
              <a:rPr lang="en-US" sz="1050" dirty="0"/>
              <a:t>I</a:t>
            </a:r>
          </a:p>
        </p:txBody>
      </p:sp>
      <p:cxnSp>
        <p:nvCxnSpPr>
          <p:cNvPr id="12" name="Straight Connector 11">
            <a:extLst>
              <a:ext uri="{FF2B5EF4-FFF2-40B4-BE49-F238E27FC236}">
                <a16:creationId xmlns:a16="http://schemas.microsoft.com/office/drawing/2014/main" id="{AAB2EF42-197C-462F-9F58-71C81541CC81}"/>
              </a:ext>
            </a:extLst>
          </p:cNvPr>
          <p:cNvCxnSpPr>
            <a:cxnSpLocks/>
          </p:cNvCxnSpPr>
          <p:nvPr/>
        </p:nvCxnSpPr>
        <p:spPr>
          <a:xfrm flipH="1" flipV="1">
            <a:off x="5028174" y="2753126"/>
            <a:ext cx="194967" cy="1042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2B26CB-3806-457E-BA53-BC43FB88B337}"/>
              </a:ext>
            </a:extLst>
          </p:cNvPr>
          <p:cNvCxnSpPr>
            <a:cxnSpLocks/>
          </p:cNvCxnSpPr>
          <p:nvPr/>
        </p:nvCxnSpPr>
        <p:spPr>
          <a:xfrm flipH="1" flipV="1">
            <a:off x="5050985" y="2796722"/>
            <a:ext cx="172157" cy="24760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757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sp>
        <p:nvSpPr>
          <p:cNvPr id="5" name="Rectangle 4"/>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Zipf’s Law</a:t>
            </a:r>
          </a:p>
        </p:txBody>
      </p:sp>
      <p:graphicFrame>
        <p:nvGraphicFramePr>
          <p:cNvPr id="6" name="Chart 5"/>
          <p:cNvGraphicFramePr>
            <a:graphicFrameLocks/>
          </p:cNvGraphicFramePr>
          <p:nvPr/>
        </p:nvGraphicFramePr>
        <p:xfrm>
          <a:off x="4771690" y="3197912"/>
          <a:ext cx="3931919" cy="219456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4770344" y="2218764"/>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Many words in natural language but there is steep decline in everyday usage.  Follows a predictable pattern.  </a:t>
            </a: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sp>
        <p:nvSpPr>
          <p:cNvPr id="10" name="TextBox 9"/>
          <p:cNvSpPr txBox="1"/>
          <p:nvPr/>
        </p:nvSpPr>
        <p:spPr>
          <a:xfrm>
            <a:off x="454511" y="3022484"/>
            <a:ext cx="3874735" cy="1477328"/>
          </a:xfrm>
          <a:prstGeom prst="rect">
            <a:avLst/>
          </a:prstGeom>
          <a:noFill/>
        </p:spPr>
        <p:txBody>
          <a:bodyPr wrap="square" rtlCol="0">
            <a:spAutoFit/>
          </a:bodyPr>
          <a:lstStyle/>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loathe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-1</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They are the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best</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+2</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like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shopping at BestBuy but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traffic. 0</a:t>
            </a:r>
          </a:p>
        </p:txBody>
      </p:sp>
      <p:sp>
        <p:nvSpPr>
          <p:cNvPr id="11" name="Rectangle 10"/>
          <p:cNvSpPr/>
          <p:nvPr/>
        </p:nvSpPr>
        <p:spPr>
          <a:xfrm>
            <a:off x="420202" y="2182905"/>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Surprise is a sentiment.</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Hit by a bus! – Negative Polarity</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Won the lottery!- Positive Polarity</a:t>
            </a:r>
          </a:p>
        </p:txBody>
      </p:sp>
      <p:sp>
        <p:nvSpPr>
          <p:cNvPr id="12" name="Rectangle 11"/>
          <p:cNvSpPr/>
          <p:nvPr/>
        </p:nvSpPr>
        <p:spPr>
          <a:xfrm>
            <a:off x="397361" y="4614116"/>
            <a:ext cx="3943350" cy="1329491"/>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kern="1200" dirty="0">
                <a:solidFill>
                  <a:prstClr val="black"/>
                </a:solidFill>
                <a:latin typeface="Arial Unicode MS" panose="020B0604020202020204" pitchFamily="34" charset="-128"/>
                <a:cs typeface="Arial Unicode MS" panose="020B0604020202020204" pitchFamily="34" charset="-128"/>
              </a:rPr>
              <a:t>R’s QDAP polarity function scans for positive words, and negative words as defined by MQPA Academic Lexicon research.  It adds positive words and subtracts negative ones along with valence shifters.  The final score represents the polarity of the social interaction. </a:t>
            </a:r>
          </a:p>
        </p:txBody>
      </p:sp>
      <p:sp>
        <p:nvSpPr>
          <p:cNvPr id="13" name="Footer Placeholder 5">
            <a:extLst>
              <a:ext uri="{FF2B5EF4-FFF2-40B4-BE49-F238E27FC236}">
                <a16:creationId xmlns:a16="http://schemas.microsoft.com/office/drawing/2014/main" id="{DCE6A0AE-0791-453A-99C2-21632D07114A}"/>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97131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8" name="Rectangle 7"/>
          <p:cNvSpPr/>
          <p:nvPr/>
        </p:nvSpPr>
        <p:spPr>
          <a:xfrm>
            <a:off x="334476" y="1159660"/>
            <a:ext cx="8484403" cy="495978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157657"/>
            <a:ext cx="8484402"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pic>
        <p:nvPicPr>
          <p:cNvPr id="3" name="Picture 2" descr="Screen Shot 2015-11-02 at 1.12.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94463"/>
            <a:ext cx="4106183" cy="2631261"/>
          </a:xfrm>
          <a:prstGeom prst="rect">
            <a:avLst/>
          </a:prstGeom>
        </p:spPr>
      </p:pic>
      <p:sp>
        <p:nvSpPr>
          <p:cNvPr id="15" name="TextBox 14"/>
          <p:cNvSpPr txBox="1"/>
          <p:nvPr/>
        </p:nvSpPr>
        <p:spPr>
          <a:xfrm>
            <a:off x="382543" y="4980530"/>
            <a:ext cx="8361679" cy="1077218"/>
          </a:xfrm>
          <a:prstGeom prst="rect">
            <a:avLst/>
          </a:prstGeom>
          <a:solidFill>
            <a:schemeClr val="accent6"/>
          </a:solidFill>
        </p:spPr>
        <p:txBody>
          <a:bodyPr wrap="square" rtlCol="0">
            <a:spAutoFit/>
          </a:bodyPr>
          <a:lstStyle/>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First it looks for the polarized word.  Then identifies valence shifters (default 4 words before and two words after)  Amplifiers are assigned +.8 and de-amplifiers weight is constrained to -1.  Lastly the sum is divided by the square root of the total number of words in the passage.</a:t>
            </a:r>
          </a:p>
        </p:txBody>
      </p:sp>
      <p:sp>
        <p:nvSpPr>
          <p:cNvPr id="16" name="TextBox 15"/>
          <p:cNvSpPr txBox="1"/>
          <p:nvPr/>
        </p:nvSpPr>
        <p:spPr>
          <a:xfrm>
            <a:off x="4754881" y="1674845"/>
            <a:ext cx="4063998" cy="3093154"/>
          </a:xfrm>
          <a:prstGeom prst="rect">
            <a:avLst/>
          </a:prstGeom>
          <a:noFill/>
        </p:spPr>
        <p:txBody>
          <a:bodyPr wrap="square" rtlCol="0">
            <a:spAutoFit/>
          </a:bodyPr>
          <a:lstStyle/>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1: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 was identified as positive.  The text has 5 words and so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(5) = .447</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2: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“good” was identified positively.  So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(4)=.5</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3: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“good” was found along with the amplifier “very”.  So (.8+1)/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(5)=.805</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4: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hard and like cancel each other out so the polarity is zero. 1-1/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(9)=0</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5: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“hard” is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(4)=-.50</a:t>
            </a:r>
          </a:p>
        </p:txBody>
      </p:sp>
      <p:sp>
        <p:nvSpPr>
          <p:cNvPr id="10" name="Footer Placeholder 5">
            <a:extLst>
              <a:ext uri="{FF2B5EF4-FFF2-40B4-BE49-F238E27FC236}">
                <a16:creationId xmlns:a16="http://schemas.microsoft.com/office/drawing/2014/main" id="{F34C6D11-B970-4207-ABE6-02BB6DB10694}"/>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68988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 reality sentiment is more complex.</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pic>
        <p:nvPicPr>
          <p:cNvPr id="13" name="Picture 12"/>
          <p:cNvPicPr>
            <a:picLocks noChangeAspect="1"/>
          </p:cNvPicPr>
          <p:nvPr/>
        </p:nvPicPr>
        <p:blipFill>
          <a:blip r:embed="rId2"/>
          <a:stretch>
            <a:fillRect/>
          </a:stretch>
        </p:blipFill>
        <p:spPr>
          <a:xfrm>
            <a:off x="4579156" y="1842324"/>
            <a:ext cx="4343400" cy="4404208"/>
          </a:xfrm>
          <a:prstGeom prst="rect">
            <a:avLst/>
          </a:prstGeom>
        </p:spPr>
      </p:pic>
      <p:sp>
        <p:nvSpPr>
          <p:cNvPr id="14" name="Rectangle 13"/>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u="sng" kern="1200" dirty="0" err="1">
                <a:solidFill>
                  <a:prstClr val="white"/>
                </a:solidFill>
                <a:latin typeface="Arial Unicode MS" panose="020B0604020202020204" pitchFamily="34" charset="-128"/>
                <a:cs typeface="Arial Unicode MS" panose="020B0604020202020204" pitchFamily="34" charset="-128"/>
              </a:rPr>
              <a:t>Plutchik’s</a:t>
            </a:r>
            <a:r>
              <a:rPr lang="en-US" sz="2400" u="sng" kern="1200" dirty="0">
                <a:solidFill>
                  <a:prstClr val="white"/>
                </a:solidFill>
                <a:latin typeface="Arial Unicode MS" panose="020B0604020202020204" pitchFamily="34" charset="-128"/>
                <a:cs typeface="Arial Unicode MS" panose="020B0604020202020204" pitchFamily="34" charset="-128"/>
              </a:rPr>
              <a:t> Wheel</a:t>
            </a:r>
          </a:p>
        </p:txBody>
      </p:sp>
      <p:pic>
        <p:nvPicPr>
          <p:cNvPr id="15" name="Picture 14"/>
          <p:cNvPicPr>
            <a:picLocks noChangeAspect="1"/>
          </p:cNvPicPr>
          <p:nvPr/>
        </p:nvPicPr>
        <p:blipFill>
          <a:blip r:embed="rId3"/>
          <a:stretch>
            <a:fillRect/>
          </a:stretch>
        </p:blipFill>
        <p:spPr>
          <a:xfrm>
            <a:off x="571386" y="2712600"/>
            <a:ext cx="3657600" cy="2708881"/>
          </a:xfrm>
          <a:prstGeom prst="rect">
            <a:avLst/>
          </a:prstGeom>
        </p:spPr>
      </p:pic>
      <p:sp>
        <p:nvSpPr>
          <p:cNvPr id="16" name="Rectangle 15"/>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Many </a:t>
            </a:r>
            <a:r>
              <a:rPr lang="en-US" sz="2400" b="1" u="sng" kern="1200" dirty="0" err="1">
                <a:solidFill>
                  <a:prstClr val="white"/>
                </a:solidFill>
                <a:latin typeface="Arial Unicode MS" panose="020B0604020202020204" pitchFamily="34" charset="-128"/>
                <a:cs typeface="Arial Unicode MS" panose="020B0604020202020204" pitchFamily="34" charset="-128"/>
              </a:rPr>
              <a:t>Many</a:t>
            </a:r>
            <a:r>
              <a:rPr lang="en-US" sz="2400" b="1" u="sng" kern="1200" dirty="0">
                <a:solidFill>
                  <a:prstClr val="white"/>
                </a:solidFill>
                <a:latin typeface="Arial Unicode MS" panose="020B0604020202020204" pitchFamily="34" charset="-128"/>
                <a:cs typeface="Arial Unicode MS" panose="020B0604020202020204" pitchFamily="34" charset="-128"/>
              </a:rPr>
              <a:t> Emoji</a:t>
            </a:r>
          </a:p>
        </p:txBody>
      </p:sp>
      <p:sp>
        <p:nvSpPr>
          <p:cNvPr id="9" name="Footer Placeholder 5">
            <a:extLst>
              <a:ext uri="{FF2B5EF4-FFF2-40B4-BE49-F238E27FC236}">
                <a16:creationId xmlns:a16="http://schemas.microsoft.com/office/drawing/2014/main" id="{7E9568C0-1CE5-43A4-8328-30591691996D}"/>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91757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4477" y="1640304"/>
            <a:ext cx="8479858"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sp>
        <p:nvSpPr>
          <p:cNvPr id="2" name="Title 1"/>
          <p:cNvSpPr>
            <a:spLocks noGrp="1"/>
          </p:cNvSpPr>
          <p:nvPr>
            <p:ph type="title"/>
          </p:nvPr>
        </p:nvSpPr>
        <p:spPr/>
        <p:txBody>
          <a:bodyPr>
            <a:normAutofit/>
          </a:bodyPr>
          <a:lstStyle/>
          <a:p>
            <a:r>
              <a:rPr lang="en-US" sz="3600" dirty="0" err="1"/>
              <a:t>Kanjoya’s</a:t>
            </a:r>
            <a:r>
              <a:rPr lang="en-US" sz="3600" dirty="0"/>
              <a:t> Experience Corpus</a:t>
            </a:r>
          </a:p>
        </p:txBody>
      </p:sp>
      <p:pic>
        <p:nvPicPr>
          <p:cNvPr id="9" name="Picture 8" descr="Screen Shot 2015-05-21 at 12.45.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457" y="1640303"/>
            <a:ext cx="5859087" cy="4364335"/>
          </a:xfrm>
          <a:prstGeom prst="rect">
            <a:avLst/>
          </a:prstGeom>
        </p:spPr>
      </p:pic>
      <p:sp>
        <p:nvSpPr>
          <p:cNvPr id="5" name="Footer Placeholder 5">
            <a:extLst>
              <a:ext uri="{FF2B5EF4-FFF2-40B4-BE49-F238E27FC236}">
                <a16:creationId xmlns:a16="http://schemas.microsoft.com/office/drawing/2014/main" id="{6D73F6E7-7195-4B6B-A38B-07A312820EA0}"/>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83030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96ADC6-A8AF-4177-80C3-00592755C6E2}"/>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4F6055C4-6C20-45AD-A381-AF38F6DD4455}"/>
              </a:ext>
            </a:extLst>
          </p:cNvPr>
          <p:cNvSpPr>
            <a:spLocks noGrp="1"/>
          </p:cNvSpPr>
          <p:nvPr>
            <p:ph type="title"/>
          </p:nvPr>
        </p:nvSpPr>
        <p:spPr>
          <a:xfrm>
            <a:off x="152400" y="365126"/>
            <a:ext cx="8991600" cy="591477"/>
          </a:xfrm>
        </p:spPr>
        <p:txBody>
          <a:bodyPr/>
          <a:lstStyle/>
          <a:p>
            <a:r>
              <a:rPr lang="en-US" sz="2800" dirty="0"/>
              <a:t>Sentiment the Tidy Way uses joins with existing lexicons</a:t>
            </a:r>
          </a:p>
        </p:txBody>
      </p:sp>
      <p:sp>
        <p:nvSpPr>
          <p:cNvPr id="4" name="Slide Number Placeholder 3">
            <a:extLst>
              <a:ext uri="{FF2B5EF4-FFF2-40B4-BE49-F238E27FC236}">
                <a16:creationId xmlns:a16="http://schemas.microsoft.com/office/drawing/2014/main" id="{70A44E92-3086-4AF5-BE02-6B5834CCC318}"/>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6" name="TextBox 5">
            <a:extLst>
              <a:ext uri="{FF2B5EF4-FFF2-40B4-BE49-F238E27FC236}">
                <a16:creationId xmlns:a16="http://schemas.microsoft.com/office/drawing/2014/main" id="{6B2F0EB7-915F-4604-B924-BE5C5A1D1E39}"/>
              </a:ext>
            </a:extLst>
          </p:cNvPr>
          <p:cNvSpPr txBox="1"/>
          <p:nvPr/>
        </p:nvSpPr>
        <p:spPr>
          <a:xfrm>
            <a:off x="251020" y="1302432"/>
            <a:ext cx="4956806" cy="3293209"/>
          </a:xfrm>
          <a:prstGeom prst="rect">
            <a:avLst/>
          </a:prstGeom>
          <a:solidFill>
            <a:schemeClr val="bg1">
              <a:lumMod val="75000"/>
            </a:schemeClr>
          </a:solid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##Tidy Sentiment Analysis</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data(sentiments)</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sentiments</a:t>
            </a: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#Add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custom.stopwords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data.frame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(word=c('</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amp','beer</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lexicon='custom')</a:t>
            </a: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rbind</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stop_words,custom.stopwords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pic>
        <p:nvPicPr>
          <p:cNvPr id="7" name="Picture 6">
            <a:extLst>
              <a:ext uri="{FF2B5EF4-FFF2-40B4-BE49-F238E27FC236}">
                <a16:creationId xmlns:a16="http://schemas.microsoft.com/office/drawing/2014/main" id="{6932E47B-F3E8-49D2-9CF5-97AF5D9650A6}"/>
              </a:ext>
            </a:extLst>
          </p:cNvPr>
          <p:cNvPicPr>
            <a:picLocks noChangeAspect="1"/>
          </p:cNvPicPr>
          <p:nvPr/>
        </p:nvPicPr>
        <p:blipFill>
          <a:blip r:embed="rId2"/>
          <a:stretch>
            <a:fillRect/>
          </a:stretch>
        </p:blipFill>
        <p:spPr>
          <a:xfrm>
            <a:off x="5536295" y="1232094"/>
            <a:ext cx="3114675" cy="2162175"/>
          </a:xfrm>
          <a:prstGeom prst="rect">
            <a:avLst/>
          </a:prstGeom>
        </p:spPr>
      </p:pic>
      <p:pic>
        <p:nvPicPr>
          <p:cNvPr id="8" name="Picture 7">
            <a:extLst>
              <a:ext uri="{FF2B5EF4-FFF2-40B4-BE49-F238E27FC236}">
                <a16:creationId xmlns:a16="http://schemas.microsoft.com/office/drawing/2014/main" id="{F80EA188-0469-4FB5-9638-7F6F8A19DCEE}"/>
              </a:ext>
            </a:extLst>
          </p:cNvPr>
          <p:cNvPicPr>
            <a:picLocks noChangeAspect="1"/>
          </p:cNvPicPr>
          <p:nvPr/>
        </p:nvPicPr>
        <p:blipFill>
          <a:blip r:embed="rId3"/>
          <a:stretch>
            <a:fillRect/>
          </a:stretch>
        </p:blipFill>
        <p:spPr>
          <a:xfrm>
            <a:off x="5782480" y="3899729"/>
            <a:ext cx="2171700" cy="2162175"/>
          </a:xfrm>
          <a:prstGeom prst="rect">
            <a:avLst/>
          </a:prstGeom>
        </p:spPr>
      </p:pic>
      <p:sp>
        <p:nvSpPr>
          <p:cNvPr id="9" name="Footer Placeholder 5">
            <a:extLst>
              <a:ext uri="{FF2B5EF4-FFF2-40B4-BE49-F238E27FC236}">
                <a16:creationId xmlns:a16="http://schemas.microsoft.com/office/drawing/2014/main" id="{743436D9-66D6-480D-8753-218AB284140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462120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55FDB-CE5C-4DAE-A97C-E7623027B243}"/>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52F7F8D8-C08A-42D7-A870-28EB4193C588}"/>
              </a:ext>
            </a:extLst>
          </p:cNvPr>
          <p:cNvSpPr>
            <a:spLocks noGrp="1"/>
          </p:cNvSpPr>
          <p:nvPr>
            <p:ph type="title"/>
          </p:nvPr>
        </p:nvSpPr>
        <p:spPr/>
        <p:txBody>
          <a:bodyPr/>
          <a:lstStyle/>
          <a:p>
            <a:r>
              <a:rPr lang="en-US" dirty="0"/>
              <a:t>In this exercise we will examine song lyrics</a:t>
            </a:r>
          </a:p>
        </p:txBody>
      </p:sp>
      <p:sp>
        <p:nvSpPr>
          <p:cNvPr id="4" name="Slide Number Placeholder 3">
            <a:extLst>
              <a:ext uri="{FF2B5EF4-FFF2-40B4-BE49-F238E27FC236}">
                <a16:creationId xmlns:a16="http://schemas.microsoft.com/office/drawing/2014/main" id="{663A2EFB-45AB-4E96-83FB-3E493482E046}"/>
              </a:ext>
            </a:extLst>
          </p:cNvPr>
          <p:cNvSpPr>
            <a:spLocks noGrp="1"/>
          </p:cNvSpPr>
          <p:nvPr>
            <p:ph type="sldNum" sz="quarter" idx="12"/>
          </p:nvPr>
        </p:nvSpPr>
        <p:spPr/>
        <p:txBody>
          <a:bodyPr/>
          <a:lstStyle/>
          <a:p>
            <a:fld id="{37290FF7-652B-4475-AEAB-8B1A5D23AE09}" type="slidenum">
              <a:rPr lang="en-US" smtClean="0"/>
              <a:t>19</a:t>
            </a:fld>
            <a:endParaRPr lang="en-US"/>
          </a:p>
        </p:txBody>
      </p:sp>
      <p:pic>
        <p:nvPicPr>
          <p:cNvPr id="6" name="Picture 5">
            <a:extLst>
              <a:ext uri="{FF2B5EF4-FFF2-40B4-BE49-F238E27FC236}">
                <a16:creationId xmlns:a16="http://schemas.microsoft.com/office/drawing/2014/main" id="{43321A06-9471-48C7-B813-FF43E5D3F26A}"/>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7" name="Footer Placeholder 5">
            <a:extLst>
              <a:ext uri="{FF2B5EF4-FFF2-40B4-BE49-F238E27FC236}">
                <a16:creationId xmlns:a16="http://schemas.microsoft.com/office/drawing/2014/main" id="{5ACD4867-B514-4387-A3CE-02F2E793883A}"/>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38615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7E2FBA-D0DD-4675-ACD4-63BCFC84858D}"/>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2E37F9D4-17E4-4D65-A2DE-67B548D8F765}"/>
              </a:ext>
            </a:extLst>
          </p:cNvPr>
          <p:cNvSpPr>
            <a:spLocks noGrp="1"/>
          </p:cNvSpPr>
          <p:nvPr>
            <p:ph type="title"/>
          </p:nvPr>
        </p:nvSpPr>
        <p:spPr/>
        <p:txBody>
          <a:bodyPr/>
          <a:lstStyle/>
          <a:p>
            <a:r>
              <a:rPr lang="en-US" dirty="0"/>
              <a:t>Tokenization</a:t>
            </a:r>
          </a:p>
        </p:txBody>
      </p:sp>
      <p:sp>
        <p:nvSpPr>
          <p:cNvPr id="4" name="Slide Number Placeholder 3">
            <a:extLst>
              <a:ext uri="{FF2B5EF4-FFF2-40B4-BE49-F238E27FC236}">
                <a16:creationId xmlns:a16="http://schemas.microsoft.com/office/drawing/2014/main" id="{34864DE8-A4D8-47B3-91CF-AB1FEC917273}"/>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5" name="Footer Placeholder 4">
            <a:extLst>
              <a:ext uri="{FF2B5EF4-FFF2-40B4-BE49-F238E27FC236}">
                <a16:creationId xmlns:a16="http://schemas.microsoft.com/office/drawing/2014/main" id="{293864FD-CF89-4361-BB61-5EE99BAF4537}"/>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6C96FE2F-7E19-48CB-9942-7E78DB569A67}"/>
              </a:ext>
            </a:extLst>
          </p:cNvPr>
          <p:cNvSpPr/>
          <p:nvPr/>
        </p:nvSpPr>
        <p:spPr>
          <a:xfrm>
            <a:off x="269794" y="1230776"/>
            <a:ext cx="8633011" cy="646331"/>
          </a:xfrm>
          <a:prstGeom prst="rect">
            <a:avLst/>
          </a:prstGeom>
          <a:solidFill>
            <a:schemeClr val="bg1">
              <a:lumMod val="85000"/>
            </a:schemeClr>
          </a:solidFill>
        </p:spPr>
        <p:txBody>
          <a:bodyPr wrap="square">
            <a:spAutoFit/>
          </a:bodyPr>
          <a:lstStyle/>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7" name="TextBox 6">
            <a:extLst>
              <a:ext uri="{FF2B5EF4-FFF2-40B4-BE49-F238E27FC236}">
                <a16:creationId xmlns:a16="http://schemas.microsoft.com/office/drawing/2014/main" id="{4DB05426-19FD-41D8-8B56-3688606F6173}"/>
              </a:ext>
            </a:extLst>
          </p:cNvPr>
          <p:cNvSpPr txBox="1"/>
          <p:nvPr/>
        </p:nvSpPr>
        <p:spPr>
          <a:xfrm>
            <a:off x="414174" y="5474536"/>
            <a:ext cx="2531462" cy="338554"/>
          </a:xfrm>
          <a:prstGeom prst="rect">
            <a:avLst/>
          </a:prstGeom>
          <a:noFill/>
        </p:spPr>
        <p:txBody>
          <a:bodyPr wrap="none" rtlCol="0">
            <a:spAutoFit/>
          </a:bodyPr>
          <a:lstStyle/>
          <a:p>
            <a:pPr defTabSz="457200"/>
            <a:r>
              <a:rPr lang="en-US" sz="16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New Text Mining Concept</a:t>
            </a:r>
          </a:p>
        </p:txBody>
      </p:sp>
      <p:sp>
        <p:nvSpPr>
          <p:cNvPr id="8" name="Rectangle 7">
            <a:extLst>
              <a:ext uri="{FF2B5EF4-FFF2-40B4-BE49-F238E27FC236}">
                <a16:creationId xmlns:a16="http://schemas.microsoft.com/office/drawing/2014/main" id="{ED5E443C-ADE7-4A05-81DF-D09808A8EC19}"/>
              </a:ext>
            </a:extLst>
          </p:cNvPr>
          <p:cNvSpPr/>
          <p:nvPr/>
        </p:nvSpPr>
        <p:spPr>
          <a:xfrm>
            <a:off x="473842" y="5783169"/>
            <a:ext cx="8045792" cy="435879"/>
          </a:xfrm>
          <a:prstGeom prst="rect">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u="sng" kern="1200" dirty="0">
                <a:solidFill>
                  <a:prstClr val="white"/>
                </a:solidFill>
                <a:latin typeface="Arial Unicode MS" panose="020B0604020202020204" pitchFamily="34" charset="-128"/>
                <a:cs typeface="Arial Unicode MS" panose="020B0604020202020204" pitchFamily="34" charset="-128"/>
              </a:rPr>
              <a:t>Tokenization</a:t>
            </a:r>
            <a:r>
              <a:rPr lang="en-US" sz="1200" kern="1200" dirty="0">
                <a:solidFill>
                  <a:prstClr val="white"/>
                </a:solidFill>
                <a:latin typeface="Arial Unicode MS" panose="020B0604020202020204" pitchFamily="34" charset="-128"/>
                <a:cs typeface="Arial Unicode MS" panose="020B0604020202020204" pitchFamily="34" charset="-128"/>
              </a:rPr>
              <a:t>- So far we have created single word n-grams.  We can create multi word “tokens” like bigrams, or trigrams with this line function.  It is applied when making the term document matrix.  </a:t>
            </a:r>
          </a:p>
        </p:txBody>
      </p:sp>
      <p:sp>
        <p:nvSpPr>
          <p:cNvPr id="9" name="Rectangle 8">
            <a:extLst>
              <a:ext uri="{FF2B5EF4-FFF2-40B4-BE49-F238E27FC236}">
                <a16:creationId xmlns:a16="http://schemas.microsoft.com/office/drawing/2014/main" id="{2527D424-4DA2-4B6A-970C-CF74FF337084}"/>
              </a:ext>
            </a:extLst>
          </p:cNvPr>
          <p:cNvSpPr/>
          <p:nvPr/>
        </p:nvSpPr>
        <p:spPr>
          <a:xfrm>
            <a:off x="269793" y="2079351"/>
            <a:ext cx="7796033" cy="276999"/>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697357CF-E420-427A-9066-455FA0742187}"/>
              </a:ext>
            </a:extLst>
          </p:cNvPr>
          <p:cNvSpPr txBox="1"/>
          <p:nvPr/>
        </p:nvSpPr>
        <p:spPr>
          <a:xfrm>
            <a:off x="2529149" y="2641499"/>
            <a:ext cx="4352474" cy="369332"/>
          </a:xfrm>
          <a:prstGeom prst="rect">
            <a:avLst/>
          </a:prstGeom>
          <a:noFill/>
        </p:spPr>
        <p:txBody>
          <a:bodyPr wrap="none" rtlCol="0">
            <a:spAutoFit/>
          </a:bodyPr>
          <a:lstStyle/>
          <a:p>
            <a:pPr defTabSz="457200"/>
            <a:r>
              <a:rPr lang="en-US" sz="1800" b="1"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Mining is so fun. So do Text Mining!</a:t>
            </a:r>
          </a:p>
        </p:txBody>
      </p:sp>
      <p:pic>
        <p:nvPicPr>
          <p:cNvPr id="11" name="Picture 10">
            <a:extLst>
              <a:ext uri="{FF2B5EF4-FFF2-40B4-BE49-F238E27FC236}">
                <a16:creationId xmlns:a16="http://schemas.microsoft.com/office/drawing/2014/main" id="{352C3F10-AE75-4FEA-BD93-24F01EF1F0F8}"/>
              </a:ext>
            </a:extLst>
          </p:cNvPr>
          <p:cNvPicPr>
            <a:picLocks noChangeAspect="1"/>
          </p:cNvPicPr>
          <p:nvPr/>
        </p:nvPicPr>
        <p:blipFill>
          <a:blip r:embed="rId2"/>
          <a:stretch>
            <a:fillRect/>
          </a:stretch>
        </p:blipFill>
        <p:spPr>
          <a:xfrm>
            <a:off x="2772221" y="3614358"/>
            <a:ext cx="1568450" cy="1085850"/>
          </a:xfrm>
          <a:prstGeom prst="rect">
            <a:avLst/>
          </a:prstGeom>
        </p:spPr>
      </p:pic>
      <p:sp>
        <p:nvSpPr>
          <p:cNvPr id="12" name="TextBox 11">
            <a:extLst>
              <a:ext uri="{FF2B5EF4-FFF2-40B4-BE49-F238E27FC236}">
                <a16:creationId xmlns:a16="http://schemas.microsoft.com/office/drawing/2014/main" id="{B99349F3-A8F2-4D17-B849-7F8115A13DC7}"/>
              </a:ext>
            </a:extLst>
          </p:cNvPr>
          <p:cNvSpPr txBox="1"/>
          <p:nvPr/>
        </p:nvSpPr>
        <p:spPr>
          <a:xfrm>
            <a:off x="2731277" y="4923003"/>
            <a:ext cx="1890261" cy="276999"/>
          </a:xfrm>
          <a:prstGeom prst="rect">
            <a:avLst/>
          </a:prstGeom>
          <a:noFill/>
        </p:spPr>
        <p:txBody>
          <a:bodyPr wrap="none" rtlCol="0">
            <a:spAutoFit/>
          </a:bodyPr>
          <a:lstStyle/>
          <a:p>
            <a:pPr defTabSz="457200"/>
            <a:r>
              <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*with common </a:t>
            </a:r>
            <a:r>
              <a:rPr lang="en-US" sz="1200" i="1"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3" name="Picture 12">
            <a:extLst>
              <a:ext uri="{FF2B5EF4-FFF2-40B4-BE49-F238E27FC236}">
                <a16:creationId xmlns:a16="http://schemas.microsoft.com/office/drawing/2014/main" id="{578A2A16-CCBE-454A-AF89-90B40E9371F7}"/>
              </a:ext>
            </a:extLst>
          </p:cNvPr>
          <p:cNvPicPr>
            <a:picLocks noChangeAspect="1"/>
          </p:cNvPicPr>
          <p:nvPr/>
        </p:nvPicPr>
        <p:blipFill>
          <a:blip r:embed="rId3"/>
          <a:stretch>
            <a:fillRect/>
          </a:stretch>
        </p:blipFill>
        <p:spPr>
          <a:xfrm>
            <a:off x="4672827" y="3340735"/>
            <a:ext cx="1683552" cy="1623852"/>
          </a:xfrm>
          <a:prstGeom prst="rect">
            <a:avLst/>
          </a:prstGeom>
        </p:spPr>
      </p:pic>
      <p:sp>
        <p:nvSpPr>
          <p:cNvPr id="14" name="Rectangle 13">
            <a:extLst>
              <a:ext uri="{FF2B5EF4-FFF2-40B4-BE49-F238E27FC236}">
                <a16:creationId xmlns:a16="http://schemas.microsoft.com/office/drawing/2014/main" id="{63CDC29A-E7BB-4311-BE75-E1D840806EEA}"/>
              </a:ext>
            </a:extLst>
          </p:cNvPr>
          <p:cNvSpPr/>
          <p:nvPr/>
        </p:nvSpPr>
        <p:spPr>
          <a:xfrm>
            <a:off x="4565469"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5" name="Rectangle 14">
            <a:extLst>
              <a:ext uri="{FF2B5EF4-FFF2-40B4-BE49-F238E27FC236}">
                <a16:creationId xmlns:a16="http://schemas.microsoft.com/office/drawing/2014/main" id="{E4C01434-1F65-4A92-A968-1FFF6DFDCEDC}"/>
              </a:ext>
            </a:extLst>
          </p:cNvPr>
          <p:cNvSpPr/>
          <p:nvPr/>
        </p:nvSpPr>
        <p:spPr>
          <a:xfrm>
            <a:off x="2547386"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6" name="TextBox 15">
            <a:extLst>
              <a:ext uri="{FF2B5EF4-FFF2-40B4-BE49-F238E27FC236}">
                <a16:creationId xmlns:a16="http://schemas.microsoft.com/office/drawing/2014/main" id="{C0ABE6A4-0AA9-4C9B-8B14-98C02BB9FCC8}"/>
              </a:ext>
            </a:extLst>
          </p:cNvPr>
          <p:cNvSpPr txBox="1"/>
          <p:nvPr/>
        </p:nvSpPr>
        <p:spPr>
          <a:xfrm>
            <a:off x="3056709" y="3014265"/>
            <a:ext cx="1056700"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Unigram</a:t>
            </a:r>
          </a:p>
        </p:txBody>
      </p:sp>
      <p:sp>
        <p:nvSpPr>
          <p:cNvPr id="17" name="TextBox 16">
            <a:extLst>
              <a:ext uri="{FF2B5EF4-FFF2-40B4-BE49-F238E27FC236}">
                <a16:creationId xmlns:a16="http://schemas.microsoft.com/office/drawing/2014/main" id="{02CF57B9-5A02-4E5E-A8BA-B1263254C023}"/>
              </a:ext>
            </a:extLst>
          </p:cNvPr>
          <p:cNvSpPr txBox="1"/>
          <p:nvPr/>
        </p:nvSpPr>
        <p:spPr>
          <a:xfrm>
            <a:off x="5007039" y="3014265"/>
            <a:ext cx="915635"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a:t>
            </a:r>
          </a:p>
        </p:txBody>
      </p:sp>
    </p:spTree>
    <p:extLst>
      <p:ext uri="{BB962C8B-B14F-4D97-AF65-F5344CB8AC3E}">
        <p14:creationId xmlns:p14="http://schemas.microsoft.com/office/powerpoint/2010/main" val="2122055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DD766-C2D4-44CF-B5A2-6C167C78C17E}"/>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6FEAA2B8-AD3D-49C0-AE3D-3A1CD70E0BB3}"/>
              </a:ext>
            </a:extLst>
          </p:cNvPr>
          <p:cNvSpPr>
            <a:spLocks noGrp="1"/>
          </p:cNvSpPr>
          <p:nvPr>
            <p:ph type="title"/>
          </p:nvPr>
        </p:nvSpPr>
        <p:spPr/>
        <p:txBody>
          <a:bodyPr/>
          <a:lstStyle/>
          <a:p>
            <a:r>
              <a:rPr lang="en-US" dirty="0"/>
              <a:t>Tidy data uses %&gt;% to forward objects</a:t>
            </a:r>
          </a:p>
        </p:txBody>
      </p:sp>
      <p:sp>
        <p:nvSpPr>
          <p:cNvPr id="4" name="Slide Number Placeholder 3">
            <a:extLst>
              <a:ext uri="{FF2B5EF4-FFF2-40B4-BE49-F238E27FC236}">
                <a16:creationId xmlns:a16="http://schemas.microsoft.com/office/drawing/2014/main" id="{848ACAF6-EB1F-45ED-A0FA-EEF420BA6D7F}"/>
              </a:ext>
            </a:extLst>
          </p:cNvPr>
          <p:cNvSpPr>
            <a:spLocks noGrp="1"/>
          </p:cNvSpPr>
          <p:nvPr>
            <p:ph type="sldNum" sz="quarter" idx="12"/>
          </p:nvPr>
        </p:nvSpPr>
        <p:spPr/>
        <p:txBody>
          <a:bodyPr/>
          <a:lstStyle/>
          <a:p>
            <a:fld id="{37290FF7-652B-4475-AEAB-8B1A5D23AE09}" type="slidenum">
              <a:rPr lang="en-US" smtClean="0"/>
              <a:t>20</a:t>
            </a:fld>
            <a:endParaRPr lang="en-US"/>
          </a:p>
        </p:txBody>
      </p:sp>
      <p:sp>
        <p:nvSpPr>
          <p:cNvPr id="14" name="Rectangle 13">
            <a:extLst>
              <a:ext uri="{FF2B5EF4-FFF2-40B4-BE49-F238E27FC236}">
                <a16:creationId xmlns:a16="http://schemas.microsoft.com/office/drawing/2014/main" id="{D940A206-84F1-4CFE-A274-27868154639E}"/>
              </a:ext>
            </a:extLst>
          </p:cNvPr>
          <p:cNvSpPr/>
          <p:nvPr/>
        </p:nvSpPr>
        <p:spPr>
          <a:xfrm>
            <a:off x="93786" y="1486900"/>
            <a:ext cx="8944706" cy="914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t>Tidytext</a:t>
            </a:r>
            <a:r>
              <a:rPr lang="en-US" sz="1600" dirty="0"/>
              <a:t> is part of the tidy universe including </a:t>
            </a:r>
            <a:r>
              <a:rPr lang="en-US" sz="1600" dirty="0" err="1"/>
              <a:t>ggplot</a:t>
            </a:r>
            <a:r>
              <a:rPr lang="en-US" sz="1600" dirty="0"/>
              <a:t> and </a:t>
            </a:r>
            <a:r>
              <a:rPr lang="en-US" sz="1600" dirty="0" err="1"/>
              <a:t>dplyr</a:t>
            </a:r>
            <a:r>
              <a:rPr lang="en-US" sz="1600" dirty="0"/>
              <a:t>.  Code is structured so it is more easily read using the %&gt;%.   The data format is a </a:t>
            </a:r>
            <a:r>
              <a:rPr lang="en-US" sz="1600" dirty="0" err="1"/>
              <a:t>tibble</a:t>
            </a:r>
            <a:r>
              <a:rPr lang="en-US" sz="1600" dirty="0"/>
              <a:t> and is in “tidy” format (long form).</a:t>
            </a:r>
          </a:p>
        </p:txBody>
      </p:sp>
      <p:sp>
        <p:nvSpPr>
          <p:cNvPr id="15" name="Rectangle 1">
            <a:extLst>
              <a:ext uri="{FF2B5EF4-FFF2-40B4-BE49-F238E27FC236}">
                <a16:creationId xmlns:a16="http://schemas.microsoft.com/office/drawing/2014/main" id="{39FFFAF3-C96C-462B-B199-570A86DECD12}"/>
              </a:ext>
            </a:extLst>
          </p:cNvPr>
          <p:cNvSpPr>
            <a:spLocks noChangeArrowheads="1"/>
          </p:cNvSpPr>
          <p:nvPr/>
        </p:nvSpPr>
        <p:spPr bwMode="auto">
          <a:xfrm>
            <a:off x="945046" y="3433381"/>
            <a:ext cx="7253909" cy="338554"/>
          </a:xfrm>
          <a:prstGeom prst="rect">
            <a:avLst/>
          </a:prstGeom>
          <a:solidFill>
            <a:schemeClr val="bg1">
              <a:lumMod val="8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mtcars</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group_by</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cyl</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mutate(rank =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min_rank</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desc</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(mpg)))</a:t>
            </a:r>
            <a:endParaRPr kumimoji="0" lang="en-US" altLang="en-US" sz="32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58D0FEC3-CC7F-4699-A9B3-61C9844AF549}"/>
              </a:ext>
            </a:extLst>
          </p:cNvPr>
          <p:cNvSpPr txBox="1"/>
          <p:nvPr/>
        </p:nvSpPr>
        <p:spPr>
          <a:xfrm>
            <a:off x="93786" y="5718412"/>
            <a:ext cx="8944706" cy="30777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algn="ct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400" dirty="0"/>
              <a:t>This reads as “Using the </a:t>
            </a:r>
            <a:r>
              <a:rPr lang="en-US" sz="1400" dirty="0" err="1"/>
              <a:t>mtcars</a:t>
            </a:r>
            <a:r>
              <a:rPr lang="en-US" sz="1400" dirty="0"/>
              <a:t> object </a:t>
            </a:r>
            <a:r>
              <a:rPr lang="en-US" sz="1400" i="1" dirty="0"/>
              <a:t>then</a:t>
            </a:r>
            <a:r>
              <a:rPr lang="en-US" sz="1400" dirty="0"/>
              <a:t> group by the </a:t>
            </a:r>
            <a:r>
              <a:rPr lang="en-US" sz="1400" dirty="0" err="1"/>
              <a:t>cyl</a:t>
            </a:r>
            <a:r>
              <a:rPr lang="en-US" sz="1400" dirty="0"/>
              <a:t> vector </a:t>
            </a:r>
            <a:r>
              <a:rPr lang="en-US" sz="1400" i="1" dirty="0"/>
              <a:t>then</a:t>
            </a:r>
            <a:r>
              <a:rPr lang="en-US" sz="1400" dirty="0"/>
              <a:t> mutate a new variable called rank.</a:t>
            </a:r>
          </a:p>
        </p:txBody>
      </p:sp>
      <p:sp>
        <p:nvSpPr>
          <p:cNvPr id="9" name="Footer Placeholder 5">
            <a:extLst>
              <a:ext uri="{FF2B5EF4-FFF2-40B4-BE49-F238E27FC236}">
                <a16:creationId xmlns:a16="http://schemas.microsoft.com/office/drawing/2014/main" id="{16180B4F-F55C-4387-8D4C-1B7BDE2824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642518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44D0D-C60C-46E2-871D-DCA3382205A8}"/>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FBD223A4-35DD-40A2-B3D1-E3367BD98BC8}"/>
              </a:ext>
            </a:extLst>
          </p:cNvPr>
          <p:cNvSpPr>
            <a:spLocks noGrp="1"/>
          </p:cNvSpPr>
          <p:nvPr>
            <p:ph type="title"/>
          </p:nvPr>
        </p:nvSpPr>
        <p:spPr>
          <a:xfrm>
            <a:off x="199292" y="365126"/>
            <a:ext cx="8316058" cy="591477"/>
          </a:xfrm>
        </p:spPr>
        <p:txBody>
          <a:bodyPr/>
          <a:lstStyle/>
          <a:p>
            <a:r>
              <a:rPr lang="en-US" dirty="0"/>
              <a:t>Tidy can seem complicated but not impossible.</a:t>
            </a:r>
          </a:p>
        </p:txBody>
      </p:sp>
      <p:sp>
        <p:nvSpPr>
          <p:cNvPr id="4" name="Slide Number Placeholder 3">
            <a:extLst>
              <a:ext uri="{FF2B5EF4-FFF2-40B4-BE49-F238E27FC236}">
                <a16:creationId xmlns:a16="http://schemas.microsoft.com/office/drawing/2014/main" id="{BF13368D-75F6-4D13-8997-FC3F917E4C02}"/>
              </a:ext>
            </a:extLst>
          </p:cNvPr>
          <p:cNvSpPr>
            <a:spLocks noGrp="1"/>
          </p:cNvSpPr>
          <p:nvPr>
            <p:ph type="sldNum" sz="quarter" idx="12"/>
          </p:nvPr>
        </p:nvSpPr>
        <p:spPr/>
        <p:txBody>
          <a:bodyPr/>
          <a:lstStyle/>
          <a:p>
            <a:fld id="{37290FF7-652B-4475-AEAB-8B1A5D23AE09}" type="slidenum">
              <a:rPr lang="en-US" smtClean="0"/>
              <a:t>21</a:t>
            </a:fld>
            <a:endParaRPr lang="en-US"/>
          </a:p>
        </p:txBody>
      </p:sp>
      <p:sp>
        <p:nvSpPr>
          <p:cNvPr id="6" name="Rectangle 5">
            <a:extLst>
              <a:ext uri="{FF2B5EF4-FFF2-40B4-BE49-F238E27FC236}">
                <a16:creationId xmlns:a16="http://schemas.microsoft.com/office/drawing/2014/main" id="{6FBB0477-481A-4E1A-8DDD-E4574ACCF9CE}"/>
              </a:ext>
            </a:extLst>
          </p:cNvPr>
          <p:cNvSpPr/>
          <p:nvPr/>
        </p:nvSpPr>
        <p:spPr>
          <a:xfrm>
            <a:off x="685799" y="2754501"/>
            <a:ext cx="3381375"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anti_join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stop_words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Rectangle 6">
            <a:extLst>
              <a:ext uri="{FF2B5EF4-FFF2-40B4-BE49-F238E27FC236}">
                <a16:creationId xmlns:a16="http://schemas.microsoft.com/office/drawing/2014/main" id="{6C120070-75FA-4473-A705-9C1211F5314E}"/>
              </a:ext>
            </a:extLst>
          </p:cNvPr>
          <p:cNvSpPr/>
          <p:nvPr/>
        </p:nvSpPr>
        <p:spPr>
          <a:xfrm>
            <a:off x="7552529" y="2754501"/>
            <a:ext cx="1197764" cy="369332"/>
          </a:xfrm>
          <a:prstGeom prst="rect">
            <a:avLst/>
          </a:prstGeom>
          <a:solidFill>
            <a:srgbClr val="FFC000"/>
          </a:solidFill>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anti_join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8" name="TextBox 7">
            <a:extLst>
              <a:ext uri="{FF2B5EF4-FFF2-40B4-BE49-F238E27FC236}">
                <a16:creationId xmlns:a16="http://schemas.microsoft.com/office/drawing/2014/main" id="{FA542AAA-A766-4392-B476-74EB6B4DC922}"/>
              </a:ext>
            </a:extLst>
          </p:cNvPr>
          <p:cNvSpPr txBox="1"/>
          <p:nvPr/>
        </p:nvSpPr>
        <p:spPr>
          <a:xfrm rot="19379462">
            <a:off x="4586054" y="2747573"/>
            <a:ext cx="941283"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Song text</a:t>
            </a:r>
          </a:p>
        </p:txBody>
      </p:sp>
      <p:sp>
        <p:nvSpPr>
          <p:cNvPr id="9" name="TextBox 8">
            <a:extLst>
              <a:ext uri="{FF2B5EF4-FFF2-40B4-BE49-F238E27FC236}">
                <a16:creationId xmlns:a16="http://schemas.microsoft.com/office/drawing/2014/main" id="{6073C3AD-587F-44E8-BCBE-1A94597CE751}"/>
              </a:ext>
            </a:extLst>
          </p:cNvPr>
          <p:cNvSpPr txBox="1"/>
          <p:nvPr/>
        </p:nvSpPr>
        <p:spPr>
          <a:xfrm rot="2373993">
            <a:off x="6205820" y="2714241"/>
            <a:ext cx="1080745"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 words</a:t>
            </a:r>
          </a:p>
        </p:txBody>
      </p:sp>
      <p:sp>
        <p:nvSpPr>
          <p:cNvPr id="10" name="Rectangle 9">
            <a:extLst>
              <a:ext uri="{FF2B5EF4-FFF2-40B4-BE49-F238E27FC236}">
                <a16:creationId xmlns:a16="http://schemas.microsoft.com/office/drawing/2014/main" id="{07C73059-F476-45F0-B504-D60AD0F87643}"/>
              </a:ext>
            </a:extLst>
          </p:cNvPr>
          <p:cNvSpPr/>
          <p:nvPr/>
        </p:nvSpPr>
        <p:spPr>
          <a:xfrm>
            <a:off x="479105" y="4486727"/>
            <a:ext cx="3696958" cy="1077218"/>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inner_join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nrc.lexicon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count(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spread(tweet, n, fill = 0)</a:t>
            </a:r>
          </a:p>
        </p:txBody>
      </p:sp>
      <p:sp>
        <p:nvSpPr>
          <p:cNvPr id="11" name="TextBox 10">
            <a:extLst>
              <a:ext uri="{FF2B5EF4-FFF2-40B4-BE49-F238E27FC236}">
                <a16:creationId xmlns:a16="http://schemas.microsoft.com/office/drawing/2014/main" id="{4010DD0B-33D8-4C8D-A840-908EF79D276F}"/>
              </a:ext>
            </a:extLst>
          </p:cNvPr>
          <p:cNvSpPr txBox="1"/>
          <p:nvPr/>
        </p:nvSpPr>
        <p:spPr>
          <a:xfrm>
            <a:off x="4425640" y="1505792"/>
            <a:ext cx="3364553" cy="584775"/>
          </a:xfrm>
          <a:prstGeom prst="rect">
            <a:avLst/>
          </a:prstGeom>
          <a:noFill/>
        </p:spPr>
        <p:txBody>
          <a:bodyPr wrap="squar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Forwards an object so the code is easy to understand &amp; concise.</a:t>
            </a:r>
          </a:p>
        </p:txBody>
      </p:sp>
      <p:grpSp>
        <p:nvGrpSpPr>
          <p:cNvPr id="12" name="Group 11">
            <a:extLst>
              <a:ext uri="{FF2B5EF4-FFF2-40B4-BE49-F238E27FC236}">
                <a16:creationId xmlns:a16="http://schemas.microsoft.com/office/drawing/2014/main" id="{FDD1E614-E5A0-4976-A922-39D0CCEB472C}"/>
              </a:ext>
            </a:extLst>
          </p:cNvPr>
          <p:cNvGrpSpPr/>
          <p:nvPr/>
        </p:nvGrpSpPr>
        <p:grpSpPr>
          <a:xfrm>
            <a:off x="1073466" y="1125414"/>
            <a:ext cx="1803699" cy="1065581"/>
            <a:chOff x="1073466" y="914400"/>
            <a:chExt cx="1803699" cy="1065581"/>
          </a:xfrm>
        </p:grpSpPr>
        <p:sp>
          <p:nvSpPr>
            <p:cNvPr id="13" name="Rectangle 12">
              <a:extLst>
                <a:ext uri="{FF2B5EF4-FFF2-40B4-BE49-F238E27FC236}">
                  <a16:creationId xmlns:a16="http://schemas.microsoft.com/office/drawing/2014/main" id="{E8F8D37B-9C5B-4339-845C-B43F17889106}"/>
                </a:ext>
              </a:extLst>
            </p:cNvPr>
            <p:cNvSpPr/>
            <p:nvPr/>
          </p:nvSpPr>
          <p:spPr>
            <a:xfrm>
              <a:off x="1149128" y="1333650"/>
              <a:ext cx="1720215" cy="646331"/>
            </a:xfrm>
            <a:prstGeom prst="rect">
              <a:avLst/>
            </a:prstGeom>
            <a:solidFill>
              <a:schemeClr val="bg1">
                <a:lumMod val="85000"/>
              </a:schemeClr>
            </a:solidFill>
          </p:spPr>
          <p:txBody>
            <a:bodyPr wrap="square">
              <a:spAutoFit/>
            </a:bodyPr>
            <a:lstStyle/>
            <a:p>
              <a:pPr algn="ctr" defTabSz="457200"/>
              <a:r>
                <a:rPr lang="en-US" sz="3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%&gt;%</a:t>
              </a:r>
            </a:p>
          </p:txBody>
        </p:sp>
        <p:sp>
          <p:nvSpPr>
            <p:cNvPr id="14" name="TextBox 13">
              <a:extLst>
                <a:ext uri="{FF2B5EF4-FFF2-40B4-BE49-F238E27FC236}">
                  <a16:creationId xmlns:a16="http://schemas.microsoft.com/office/drawing/2014/main" id="{A640CA88-04CE-4868-B38D-157A5E346B60}"/>
                </a:ext>
              </a:extLst>
            </p:cNvPr>
            <p:cNvSpPr txBox="1"/>
            <p:nvPr/>
          </p:nvSpPr>
          <p:spPr>
            <a:xfrm>
              <a:off x="1073466" y="914400"/>
              <a:ext cx="1803699" cy="338554"/>
            </a:xfrm>
            <a:prstGeom prst="rect">
              <a:avLst/>
            </a:prstGeom>
            <a:no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The pipe operator</a:t>
              </a:r>
            </a:p>
          </p:txBody>
        </p:sp>
      </p:grpSp>
      <p:cxnSp>
        <p:nvCxnSpPr>
          <p:cNvPr id="15" name="Straight Connector 14">
            <a:extLst>
              <a:ext uri="{FF2B5EF4-FFF2-40B4-BE49-F238E27FC236}">
                <a16:creationId xmlns:a16="http://schemas.microsoft.com/office/drawing/2014/main" id="{BA5A6061-B638-4C5C-AA8C-9BC9C6119623}"/>
              </a:ext>
            </a:extLst>
          </p:cNvPr>
          <p:cNvCxnSpPr/>
          <p:nvPr/>
        </p:nvCxnSpPr>
        <p:spPr>
          <a:xfrm>
            <a:off x="1920240" y="2225040"/>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CA0F96C-7C39-4931-BE9D-E3A7EDB06FEF}"/>
              </a:ext>
            </a:extLst>
          </p:cNvPr>
          <p:cNvCxnSpPr/>
          <p:nvPr/>
        </p:nvCxnSpPr>
        <p:spPr>
          <a:xfrm>
            <a:off x="1920240" y="4169900"/>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5FBD77FD-884E-41B8-9DDB-2990E7786254}"/>
              </a:ext>
            </a:extLst>
          </p:cNvPr>
          <p:cNvGrpSpPr/>
          <p:nvPr/>
        </p:nvGrpSpPr>
        <p:grpSpPr>
          <a:xfrm>
            <a:off x="5144231" y="4876800"/>
            <a:ext cx="1467580" cy="976313"/>
            <a:chOff x="6515101" y="2824163"/>
            <a:chExt cx="1123950" cy="747712"/>
          </a:xfrm>
        </p:grpSpPr>
        <p:sp>
          <p:nvSpPr>
            <p:cNvPr id="18" name="Freeform 27">
              <a:extLst>
                <a:ext uri="{FF2B5EF4-FFF2-40B4-BE49-F238E27FC236}">
                  <a16:creationId xmlns:a16="http://schemas.microsoft.com/office/drawing/2014/main" id="{09C72037-1D2C-433E-A839-1634A7FAAB7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9" name="Freeform 28">
              <a:extLst>
                <a:ext uri="{FF2B5EF4-FFF2-40B4-BE49-F238E27FC236}">
                  <a16:creationId xmlns:a16="http://schemas.microsoft.com/office/drawing/2014/main" id="{B26589AD-8E45-4BC9-99F5-7130148FBE31}"/>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0" name="Freeform 29">
              <a:extLst>
                <a:ext uri="{FF2B5EF4-FFF2-40B4-BE49-F238E27FC236}">
                  <a16:creationId xmlns:a16="http://schemas.microsoft.com/office/drawing/2014/main" id="{F5539E4B-6AEB-4978-B485-8F3BBCC4AFD3}"/>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1" name="Rectangle 20">
            <a:extLst>
              <a:ext uri="{FF2B5EF4-FFF2-40B4-BE49-F238E27FC236}">
                <a16:creationId xmlns:a16="http://schemas.microsoft.com/office/drawing/2014/main" id="{F8FF7FC7-4798-4302-B168-8AC6B76F07FE}"/>
              </a:ext>
            </a:extLst>
          </p:cNvPr>
          <p:cNvSpPr/>
          <p:nvPr/>
        </p:nvSpPr>
        <p:spPr>
          <a:xfrm>
            <a:off x="7481997" y="5061154"/>
            <a:ext cx="1338828" cy="369332"/>
          </a:xfrm>
          <a:prstGeom prst="rect">
            <a:avLst/>
          </a:prstGeom>
          <a:solidFill>
            <a:srgbClr val="FFC000"/>
          </a:solidFill>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inner_join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grpSp>
        <p:nvGrpSpPr>
          <p:cNvPr id="24" name="Group 23">
            <a:extLst>
              <a:ext uri="{FF2B5EF4-FFF2-40B4-BE49-F238E27FC236}">
                <a16:creationId xmlns:a16="http://schemas.microsoft.com/office/drawing/2014/main" id="{1F73726C-90A0-4F59-912F-94AACD7BE772}"/>
              </a:ext>
            </a:extLst>
          </p:cNvPr>
          <p:cNvGrpSpPr/>
          <p:nvPr/>
        </p:nvGrpSpPr>
        <p:grpSpPr>
          <a:xfrm>
            <a:off x="5144231" y="2754501"/>
            <a:ext cx="1467580" cy="976313"/>
            <a:chOff x="6515101" y="2824163"/>
            <a:chExt cx="1123950" cy="747712"/>
          </a:xfrm>
        </p:grpSpPr>
        <p:sp>
          <p:nvSpPr>
            <p:cNvPr id="25" name="Freeform 31">
              <a:extLst>
                <a:ext uri="{FF2B5EF4-FFF2-40B4-BE49-F238E27FC236}">
                  <a16:creationId xmlns:a16="http://schemas.microsoft.com/office/drawing/2014/main" id="{C6CDC418-D840-42FE-BA6A-A1DF69A731D6}"/>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6" name="Freeform 32">
              <a:extLst>
                <a:ext uri="{FF2B5EF4-FFF2-40B4-BE49-F238E27FC236}">
                  <a16:creationId xmlns:a16="http://schemas.microsoft.com/office/drawing/2014/main" id="{218B948C-D2C8-4717-9BF4-78B82EFF8873}"/>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7" name="Freeform 33">
              <a:extLst>
                <a:ext uri="{FF2B5EF4-FFF2-40B4-BE49-F238E27FC236}">
                  <a16:creationId xmlns:a16="http://schemas.microsoft.com/office/drawing/2014/main" id="{CC6EB1EB-6974-4FF5-AFB8-15D28118E7D8}"/>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9" name="TextBox 28">
            <a:extLst>
              <a:ext uri="{FF2B5EF4-FFF2-40B4-BE49-F238E27FC236}">
                <a16:creationId xmlns:a16="http://schemas.microsoft.com/office/drawing/2014/main" id="{EA4888E1-ED60-4A19-A199-9F95694F7409}"/>
              </a:ext>
            </a:extLst>
          </p:cNvPr>
          <p:cNvSpPr txBox="1"/>
          <p:nvPr/>
        </p:nvSpPr>
        <p:spPr>
          <a:xfrm rot="19379462">
            <a:off x="4671364" y="4839820"/>
            <a:ext cx="941283"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Song text</a:t>
            </a:r>
          </a:p>
        </p:txBody>
      </p:sp>
      <p:sp>
        <p:nvSpPr>
          <p:cNvPr id="30" name="TextBox 29">
            <a:extLst>
              <a:ext uri="{FF2B5EF4-FFF2-40B4-BE49-F238E27FC236}">
                <a16:creationId xmlns:a16="http://schemas.microsoft.com/office/drawing/2014/main" id="{4DF17764-2885-44A3-B581-4ACF181B5058}"/>
              </a:ext>
            </a:extLst>
          </p:cNvPr>
          <p:cNvSpPr txBox="1"/>
          <p:nvPr/>
        </p:nvSpPr>
        <p:spPr>
          <a:xfrm rot="2816421">
            <a:off x="6162538" y="4664530"/>
            <a:ext cx="1040670" cy="523220"/>
          </a:xfrm>
          <a:prstGeom prst="rect">
            <a:avLst/>
          </a:prstGeom>
          <a:noFill/>
        </p:spPr>
        <p:txBody>
          <a:bodyPr wrap="none" rtlCol="0">
            <a:spAutoFit/>
          </a:bodyPr>
          <a:lstStyle/>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 </a:t>
            </a:r>
          </a:p>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words</a:t>
            </a:r>
          </a:p>
        </p:txBody>
      </p:sp>
      <p:sp>
        <p:nvSpPr>
          <p:cNvPr id="28" name="Footer Placeholder 5">
            <a:extLst>
              <a:ext uri="{FF2B5EF4-FFF2-40B4-BE49-F238E27FC236}">
                <a16:creationId xmlns:a16="http://schemas.microsoft.com/office/drawing/2014/main" id="{B33C3270-31B8-4616-8412-B103AD58E3D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657305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65DCE0-2F75-428E-8B52-D349D7F4F56C}"/>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EB3CF5A1-BED0-4907-B2BD-D33AF938999E}"/>
              </a:ext>
            </a:extLst>
          </p:cNvPr>
          <p:cNvSpPr>
            <a:spLocks noGrp="1"/>
          </p:cNvSpPr>
          <p:nvPr>
            <p:ph type="title"/>
          </p:nvPr>
        </p:nvSpPr>
        <p:spPr>
          <a:xfrm>
            <a:off x="105508" y="365126"/>
            <a:ext cx="8409842" cy="591477"/>
          </a:xfrm>
        </p:spPr>
        <p:txBody>
          <a:bodyPr/>
          <a:lstStyle/>
          <a:p>
            <a:r>
              <a:rPr lang="en-US" dirty="0"/>
              <a:t>Starting with a DTM, its straightforward</a:t>
            </a:r>
          </a:p>
        </p:txBody>
      </p:sp>
      <p:sp>
        <p:nvSpPr>
          <p:cNvPr id="4" name="Slide Number Placeholder 3">
            <a:extLst>
              <a:ext uri="{FF2B5EF4-FFF2-40B4-BE49-F238E27FC236}">
                <a16:creationId xmlns:a16="http://schemas.microsoft.com/office/drawing/2014/main" id="{3508B99A-E370-4A9F-9765-3CE868FE9338}"/>
              </a:ext>
            </a:extLst>
          </p:cNvPr>
          <p:cNvSpPr>
            <a:spLocks noGrp="1"/>
          </p:cNvSpPr>
          <p:nvPr>
            <p:ph type="sldNum" sz="quarter" idx="12"/>
          </p:nvPr>
        </p:nvSpPr>
        <p:spPr/>
        <p:txBody>
          <a:bodyPr/>
          <a:lstStyle/>
          <a:p>
            <a:fld id="{37290FF7-652B-4475-AEAB-8B1A5D23AE09}" type="slidenum">
              <a:rPr lang="en-US" smtClean="0"/>
              <a:t>22</a:t>
            </a:fld>
            <a:endParaRPr lang="en-US"/>
          </a:p>
        </p:txBody>
      </p:sp>
      <p:sp>
        <p:nvSpPr>
          <p:cNvPr id="6" name="Rectangle 5">
            <a:extLst>
              <a:ext uri="{FF2B5EF4-FFF2-40B4-BE49-F238E27FC236}">
                <a16:creationId xmlns:a16="http://schemas.microsoft.com/office/drawing/2014/main" id="{E23CC522-3057-4819-AD48-ED01C1758783}"/>
              </a:ext>
            </a:extLst>
          </p:cNvPr>
          <p:cNvSpPr/>
          <p:nvPr/>
        </p:nvSpPr>
        <p:spPr>
          <a:xfrm>
            <a:off x="105508" y="1456029"/>
            <a:ext cx="4991931" cy="4524315"/>
          </a:xfrm>
          <a:prstGeom prst="rect">
            <a:avLst/>
          </a:prstGeom>
          <a:solidFill>
            <a:schemeClr val="bg1">
              <a:lumMod val="85000"/>
            </a:schemeClr>
          </a:solidFill>
        </p:spPr>
        <p:txBody>
          <a:bodyPr wrap="square">
            <a:spAutoFit/>
          </a:bodyPr>
          <a:lstStyle/>
          <a:p>
            <a:r>
              <a:rPr lang="en-US" sz="1600" dirty="0">
                <a:latin typeface="Consolas" panose="020B0609020204030204" pitchFamily="49" charset="0"/>
                <a:cs typeface="Consolas" panose="020B0609020204030204" pitchFamily="49" charset="0"/>
              </a:rPr>
              <a:t># DTM</a:t>
            </a:r>
          </a:p>
          <a:p>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DocumentTermMatrix</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txtCorpus</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txtDTM</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dim(</a:t>
            </a:r>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Tidy</a:t>
            </a:r>
          </a:p>
          <a:p>
            <a:r>
              <a:rPr lang="en-US" sz="1600" dirty="0" err="1">
                <a:latin typeface="Consolas" panose="020B0609020204030204" pitchFamily="49" charset="0"/>
                <a:cs typeface="Consolas" panose="020B0609020204030204" pitchFamily="49" charset="0"/>
              </a:rPr>
              <a:t>tidyCorp</a:t>
            </a:r>
            <a:r>
              <a:rPr lang="en-US" sz="1600" dirty="0">
                <a:latin typeface="Consolas" panose="020B0609020204030204" pitchFamily="49" charset="0"/>
                <a:cs typeface="Consolas" panose="020B0609020204030204" pitchFamily="49" charset="0"/>
              </a:rPr>
              <a:t>&lt;-tidy(</a:t>
            </a:r>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tidyCorp</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dim(</a:t>
            </a:r>
            <a:r>
              <a:rPr lang="en-US" sz="1600" dirty="0" err="1">
                <a:latin typeface="Consolas" panose="020B0609020204030204" pitchFamily="49" charset="0"/>
                <a:cs typeface="Consolas" panose="020B0609020204030204" pitchFamily="49" charset="0"/>
              </a:rPr>
              <a:t>tidyCorp</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Get </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 lexicon</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afinn</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nrc</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loughran</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get_sentiments</a:t>
            </a:r>
            <a:r>
              <a:rPr lang="en-US" sz="1600" dirty="0">
                <a:latin typeface="Consolas" panose="020B0609020204030204" pitchFamily="49" charset="0"/>
                <a:cs typeface="Consolas" panose="020B0609020204030204" pitchFamily="49" charset="0"/>
              </a:rPr>
              <a:t>(lexicon = c("</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head(</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Perform Inner Join</a:t>
            </a:r>
          </a:p>
          <a:p>
            <a:r>
              <a:rPr lang="en-US" sz="1600" dirty="0" err="1">
                <a:latin typeface="Consolas" panose="020B0609020204030204" pitchFamily="49" charset="0"/>
                <a:cs typeface="Consolas" panose="020B0609020204030204" pitchFamily="49" charset="0"/>
              </a:rPr>
              <a:t>bingSent</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inner_join</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tidyCorp,bing</a:t>
            </a:r>
            <a:r>
              <a:rPr lang="en-US" sz="1600" dirty="0">
                <a:latin typeface="Consolas" panose="020B0609020204030204" pitchFamily="49" charset="0"/>
                <a:cs typeface="Consolas" panose="020B0609020204030204" pitchFamily="49" charset="0"/>
              </a:rPr>
              <a:t>, by=c('term'='word'))</a:t>
            </a:r>
          </a:p>
        </p:txBody>
      </p:sp>
      <p:sp>
        <p:nvSpPr>
          <p:cNvPr id="7" name="TextBox 6">
            <a:extLst>
              <a:ext uri="{FF2B5EF4-FFF2-40B4-BE49-F238E27FC236}">
                <a16:creationId xmlns:a16="http://schemas.microsoft.com/office/drawing/2014/main" id="{64BF376E-724E-4A47-B167-F5A4169AAA55}"/>
              </a:ext>
            </a:extLst>
          </p:cNvPr>
          <p:cNvSpPr txBox="1"/>
          <p:nvPr/>
        </p:nvSpPr>
        <p:spPr>
          <a:xfrm>
            <a:off x="5901083" y="1669741"/>
            <a:ext cx="2916556" cy="369332"/>
          </a:xfrm>
          <a:prstGeom prst="rect">
            <a:avLst/>
          </a:prstGeom>
          <a:solidFill>
            <a:schemeClr val="accent6"/>
          </a:solidFill>
        </p:spPr>
        <p:txBody>
          <a:bodyPr wrap="square" rtlCol="0">
            <a:spAutoFit/>
          </a:bodyPr>
          <a:lstStyle/>
          <a:p>
            <a:r>
              <a:rPr lang="en-US" dirty="0">
                <a:solidFill>
                  <a:schemeClr val="bg1"/>
                </a:solidFill>
              </a:rPr>
              <a:t>DTM is from the “tm” library</a:t>
            </a:r>
          </a:p>
        </p:txBody>
      </p:sp>
      <p:cxnSp>
        <p:nvCxnSpPr>
          <p:cNvPr id="8" name="Straight Arrow Connector 7">
            <a:extLst>
              <a:ext uri="{FF2B5EF4-FFF2-40B4-BE49-F238E27FC236}">
                <a16:creationId xmlns:a16="http://schemas.microsoft.com/office/drawing/2014/main" id="{A26A99F2-048A-4E21-A24D-F22B5D02BFA9}"/>
              </a:ext>
            </a:extLst>
          </p:cNvPr>
          <p:cNvCxnSpPr/>
          <p:nvPr/>
        </p:nvCxnSpPr>
        <p:spPr>
          <a:xfrm>
            <a:off x="4752396" y="1833514"/>
            <a:ext cx="1037230" cy="1364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75F7F4F-E745-4348-9ED2-5C0BEBBD6AFF}"/>
              </a:ext>
            </a:extLst>
          </p:cNvPr>
          <p:cNvCxnSpPr/>
          <p:nvPr/>
        </p:nvCxnSpPr>
        <p:spPr>
          <a:xfrm flipV="1">
            <a:off x="3096466" y="3080893"/>
            <a:ext cx="2402006" cy="1364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A299686-BF25-416D-B48C-AAE63F126E0B}"/>
              </a:ext>
            </a:extLst>
          </p:cNvPr>
          <p:cNvSpPr txBox="1"/>
          <p:nvPr/>
        </p:nvSpPr>
        <p:spPr>
          <a:xfrm>
            <a:off x="5596281" y="2878451"/>
            <a:ext cx="3336702" cy="369332"/>
          </a:xfrm>
          <a:prstGeom prst="rect">
            <a:avLst/>
          </a:prstGeom>
          <a:solidFill>
            <a:schemeClr val="accent6"/>
          </a:solidFill>
        </p:spPr>
        <p:txBody>
          <a:bodyPr wrap="square" rtlCol="0">
            <a:spAutoFit/>
          </a:bodyPr>
          <a:lstStyle/>
          <a:p>
            <a:r>
              <a:rPr lang="en-US" dirty="0">
                <a:solidFill>
                  <a:schemeClr val="bg1"/>
                </a:solidFill>
              </a:rPr>
              <a:t>Easy way to make it into a </a:t>
            </a:r>
            <a:r>
              <a:rPr lang="en-US" dirty="0" err="1">
                <a:solidFill>
                  <a:schemeClr val="bg1"/>
                </a:solidFill>
              </a:rPr>
              <a:t>tibble</a:t>
            </a:r>
            <a:r>
              <a:rPr lang="en-US" dirty="0">
                <a:solidFill>
                  <a:schemeClr val="bg1"/>
                </a:solidFill>
              </a:rPr>
              <a:t>.</a:t>
            </a:r>
          </a:p>
        </p:txBody>
      </p:sp>
      <p:grpSp>
        <p:nvGrpSpPr>
          <p:cNvPr id="11" name="Group 10">
            <a:extLst>
              <a:ext uri="{FF2B5EF4-FFF2-40B4-BE49-F238E27FC236}">
                <a16:creationId xmlns:a16="http://schemas.microsoft.com/office/drawing/2014/main" id="{F2B41F8A-7E4B-4C03-9A34-7FA8AB00BC9B}"/>
              </a:ext>
            </a:extLst>
          </p:cNvPr>
          <p:cNvGrpSpPr/>
          <p:nvPr/>
        </p:nvGrpSpPr>
        <p:grpSpPr>
          <a:xfrm>
            <a:off x="6439716" y="4344537"/>
            <a:ext cx="1467580" cy="976313"/>
            <a:chOff x="6515101" y="2824163"/>
            <a:chExt cx="1123950" cy="747712"/>
          </a:xfrm>
        </p:grpSpPr>
        <p:sp>
          <p:nvSpPr>
            <p:cNvPr id="12" name="Freeform 11">
              <a:extLst>
                <a:ext uri="{FF2B5EF4-FFF2-40B4-BE49-F238E27FC236}">
                  <a16:creationId xmlns:a16="http://schemas.microsoft.com/office/drawing/2014/main" id="{2CFA4C18-8660-464F-AD38-19CE8922E600}"/>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a:extLst>
                <a:ext uri="{FF2B5EF4-FFF2-40B4-BE49-F238E27FC236}">
                  <a16:creationId xmlns:a16="http://schemas.microsoft.com/office/drawing/2014/main" id="{92F1579F-CC28-4A58-AEAF-35DFA149FD98}"/>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4" name="Freeform 13">
              <a:extLst>
                <a:ext uri="{FF2B5EF4-FFF2-40B4-BE49-F238E27FC236}">
                  <a16:creationId xmlns:a16="http://schemas.microsoft.com/office/drawing/2014/main" id="{15628F0D-5870-462D-890F-EF60181BBF3A}"/>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15" name="TextBox 14">
            <a:extLst>
              <a:ext uri="{FF2B5EF4-FFF2-40B4-BE49-F238E27FC236}">
                <a16:creationId xmlns:a16="http://schemas.microsoft.com/office/drawing/2014/main" id="{B5303150-860F-4368-9DE0-D6479C4B4CA4}"/>
              </a:ext>
            </a:extLst>
          </p:cNvPr>
          <p:cNvSpPr txBox="1"/>
          <p:nvPr/>
        </p:nvSpPr>
        <p:spPr>
          <a:xfrm>
            <a:off x="5553585" y="4678805"/>
            <a:ext cx="1359668" cy="307777"/>
          </a:xfrm>
          <a:prstGeom prst="rect">
            <a:avLst/>
          </a:prstGeom>
          <a:noFill/>
        </p:spPr>
        <p:txBody>
          <a:bodyPr wrap="none" rtlCol="0">
            <a:spAutoFit/>
          </a:bodyPr>
          <a:lstStyle/>
          <a:p>
            <a:r>
              <a:rPr lang="en-US" dirty="0" err="1"/>
              <a:t>Weeknd</a:t>
            </a:r>
            <a:r>
              <a:rPr lang="en-US" dirty="0"/>
              <a:t> Lyrics</a:t>
            </a:r>
          </a:p>
        </p:txBody>
      </p:sp>
      <p:sp>
        <p:nvSpPr>
          <p:cNvPr id="16" name="TextBox 15">
            <a:extLst>
              <a:ext uri="{FF2B5EF4-FFF2-40B4-BE49-F238E27FC236}">
                <a16:creationId xmlns:a16="http://schemas.microsoft.com/office/drawing/2014/main" id="{F674C6D7-F68B-4746-B2D0-9C7C6D559323}"/>
              </a:ext>
            </a:extLst>
          </p:cNvPr>
          <p:cNvSpPr txBox="1"/>
          <p:nvPr/>
        </p:nvSpPr>
        <p:spPr>
          <a:xfrm>
            <a:off x="7548432" y="4678805"/>
            <a:ext cx="1210588" cy="307777"/>
          </a:xfrm>
          <a:prstGeom prst="rect">
            <a:avLst/>
          </a:prstGeom>
          <a:noFill/>
        </p:spPr>
        <p:txBody>
          <a:bodyPr wrap="none" rtlCol="0">
            <a:spAutoFit/>
          </a:bodyPr>
          <a:lstStyle/>
          <a:p>
            <a:r>
              <a:rPr lang="en-US" dirty="0"/>
              <a:t>Bing Lexicon</a:t>
            </a:r>
          </a:p>
        </p:txBody>
      </p:sp>
      <p:cxnSp>
        <p:nvCxnSpPr>
          <p:cNvPr id="17" name="Straight Arrow Connector 16">
            <a:extLst>
              <a:ext uri="{FF2B5EF4-FFF2-40B4-BE49-F238E27FC236}">
                <a16:creationId xmlns:a16="http://schemas.microsoft.com/office/drawing/2014/main" id="{C5D6D106-9382-46D2-B76A-358735CBB6A0}"/>
              </a:ext>
            </a:extLst>
          </p:cNvPr>
          <p:cNvCxnSpPr>
            <a:cxnSpLocks/>
            <a:endCxn id="15" idx="1"/>
          </p:cNvCxnSpPr>
          <p:nvPr/>
        </p:nvCxnSpPr>
        <p:spPr>
          <a:xfrm flipV="1">
            <a:off x="2426677" y="4832694"/>
            <a:ext cx="3126908" cy="58337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 name="Footer Placeholder 5">
            <a:extLst>
              <a:ext uri="{FF2B5EF4-FFF2-40B4-BE49-F238E27FC236}">
                <a16:creationId xmlns:a16="http://schemas.microsoft.com/office/drawing/2014/main" id="{8AE002FA-DFB4-48C8-9F86-38B07EE341A7}"/>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731358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AD7B9A-E60A-414D-AA23-746D3DD6A1BD}"/>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BE40CC69-EE56-4E0B-A252-CA1E01D79065}"/>
              </a:ext>
            </a:extLst>
          </p:cNvPr>
          <p:cNvSpPr>
            <a:spLocks noGrp="1"/>
          </p:cNvSpPr>
          <p:nvPr>
            <p:ph type="title"/>
          </p:nvPr>
        </p:nvSpPr>
        <p:spPr/>
        <p:txBody>
          <a:bodyPr/>
          <a:lstStyle/>
          <a:p>
            <a:r>
              <a:rPr lang="en-US" dirty="0"/>
              <a:t>Similar polarity scores in both methods</a:t>
            </a:r>
          </a:p>
        </p:txBody>
      </p:sp>
      <p:sp>
        <p:nvSpPr>
          <p:cNvPr id="4" name="Slide Number Placeholder 3">
            <a:extLst>
              <a:ext uri="{FF2B5EF4-FFF2-40B4-BE49-F238E27FC236}">
                <a16:creationId xmlns:a16="http://schemas.microsoft.com/office/drawing/2014/main" id="{A8E5D0EF-7672-4D7A-8472-A0C474DD2848}"/>
              </a:ext>
            </a:extLst>
          </p:cNvPr>
          <p:cNvSpPr>
            <a:spLocks noGrp="1"/>
          </p:cNvSpPr>
          <p:nvPr>
            <p:ph type="sldNum" sz="quarter" idx="12"/>
          </p:nvPr>
        </p:nvSpPr>
        <p:spPr/>
        <p:txBody>
          <a:bodyPr/>
          <a:lstStyle/>
          <a:p>
            <a:fld id="{37290FF7-652B-4475-AEAB-8B1A5D23AE09}" type="slidenum">
              <a:rPr lang="en-US" smtClean="0"/>
              <a:t>23</a:t>
            </a:fld>
            <a:endParaRPr lang="en-US"/>
          </a:p>
        </p:txBody>
      </p:sp>
      <p:sp>
        <p:nvSpPr>
          <p:cNvPr id="6" name="TextBox 5">
            <a:extLst>
              <a:ext uri="{FF2B5EF4-FFF2-40B4-BE49-F238E27FC236}">
                <a16:creationId xmlns:a16="http://schemas.microsoft.com/office/drawing/2014/main" id="{268FCA32-C8B6-4FA7-B7DA-F90DB22635EA}"/>
              </a:ext>
            </a:extLst>
          </p:cNvPr>
          <p:cNvSpPr txBox="1"/>
          <p:nvPr/>
        </p:nvSpPr>
        <p:spPr>
          <a:xfrm>
            <a:off x="463724" y="5845931"/>
            <a:ext cx="8052778" cy="369332"/>
          </a:xfrm>
          <a:prstGeom prst="rect">
            <a:avLst/>
          </a:prstGeom>
          <a:solidFill>
            <a:schemeClr val="accent6"/>
          </a:solidFill>
        </p:spPr>
        <p:txBody>
          <a:bodyPr wrap="square" rtlCol="0">
            <a:spAutoFit/>
          </a:bodyPr>
          <a:lstStyle/>
          <a:p>
            <a:r>
              <a:rPr lang="en-US" dirty="0">
                <a:solidFill>
                  <a:schemeClr val="bg1"/>
                </a:solidFill>
              </a:rPr>
              <a:t>The polarity function from </a:t>
            </a:r>
            <a:r>
              <a:rPr lang="en-US" dirty="0" err="1">
                <a:solidFill>
                  <a:schemeClr val="bg1"/>
                </a:solidFill>
              </a:rPr>
              <a:t>qdap</a:t>
            </a:r>
            <a:r>
              <a:rPr lang="en-US" dirty="0">
                <a:solidFill>
                  <a:schemeClr val="bg1"/>
                </a:solidFill>
              </a:rPr>
              <a:t> and the </a:t>
            </a:r>
            <a:r>
              <a:rPr lang="en-US" dirty="0" err="1">
                <a:solidFill>
                  <a:schemeClr val="bg1"/>
                </a:solidFill>
              </a:rPr>
              <a:t>inner_join</a:t>
            </a:r>
            <a:r>
              <a:rPr lang="en-US" dirty="0">
                <a:solidFill>
                  <a:schemeClr val="bg1"/>
                </a:solidFill>
              </a:rPr>
              <a:t> show similar negative results.</a:t>
            </a:r>
          </a:p>
        </p:txBody>
      </p:sp>
      <p:grpSp>
        <p:nvGrpSpPr>
          <p:cNvPr id="7" name="Group 6">
            <a:extLst>
              <a:ext uri="{FF2B5EF4-FFF2-40B4-BE49-F238E27FC236}">
                <a16:creationId xmlns:a16="http://schemas.microsoft.com/office/drawing/2014/main" id="{D9E1D93B-5DEF-4069-A479-850112C02ECF}"/>
              </a:ext>
            </a:extLst>
          </p:cNvPr>
          <p:cNvGrpSpPr/>
          <p:nvPr/>
        </p:nvGrpSpPr>
        <p:grpSpPr>
          <a:xfrm>
            <a:off x="218053" y="3721164"/>
            <a:ext cx="2662220" cy="976313"/>
            <a:chOff x="5354294" y="4344537"/>
            <a:chExt cx="2662220" cy="976313"/>
          </a:xfrm>
        </p:grpSpPr>
        <p:grpSp>
          <p:nvGrpSpPr>
            <p:cNvPr id="8" name="Group 7">
              <a:extLst>
                <a:ext uri="{FF2B5EF4-FFF2-40B4-BE49-F238E27FC236}">
                  <a16:creationId xmlns:a16="http://schemas.microsoft.com/office/drawing/2014/main" id="{F6EB556A-E9DF-47A6-8488-C1D863097681}"/>
                </a:ext>
              </a:extLst>
            </p:cNvPr>
            <p:cNvGrpSpPr/>
            <p:nvPr/>
          </p:nvGrpSpPr>
          <p:grpSpPr>
            <a:xfrm>
              <a:off x="6017688" y="4344537"/>
              <a:ext cx="1467580" cy="976313"/>
              <a:chOff x="6515101" y="2824163"/>
              <a:chExt cx="1123950" cy="747712"/>
            </a:xfrm>
          </p:grpSpPr>
          <p:sp>
            <p:nvSpPr>
              <p:cNvPr id="11" name="Freeform 11">
                <a:extLst>
                  <a:ext uri="{FF2B5EF4-FFF2-40B4-BE49-F238E27FC236}">
                    <a16:creationId xmlns:a16="http://schemas.microsoft.com/office/drawing/2014/main" id="{996DC74D-BE35-4BC3-B966-33FBB2EDC2B6}"/>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2">
                <a:extLst>
                  <a:ext uri="{FF2B5EF4-FFF2-40B4-BE49-F238E27FC236}">
                    <a16:creationId xmlns:a16="http://schemas.microsoft.com/office/drawing/2014/main" id="{23C94B65-5290-47BA-9DCD-6395FC27C6EB}"/>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3">
                <a:extLst>
                  <a:ext uri="{FF2B5EF4-FFF2-40B4-BE49-F238E27FC236}">
                    <a16:creationId xmlns:a16="http://schemas.microsoft.com/office/drawing/2014/main" id="{FA43250D-2174-49FD-9487-DC304C936928}"/>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9" name="TextBox 8">
              <a:extLst>
                <a:ext uri="{FF2B5EF4-FFF2-40B4-BE49-F238E27FC236}">
                  <a16:creationId xmlns:a16="http://schemas.microsoft.com/office/drawing/2014/main" id="{22186487-F7EC-4D4A-8376-794B2991155B}"/>
                </a:ext>
              </a:extLst>
            </p:cNvPr>
            <p:cNvSpPr txBox="1"/>
            <p:nvPr/>
          </p:nvSpPr>
          <p:spPr>
            <a:xfrm>
              <a:off x="5354294" y="4678805"/>
              <a:ext cx="1229119" cy="307777"/>
            </a:xfrm>
            <a:prstGeom prst="rect">
              <a:avLst/>
            </a:prstGeom>
            <a:noFill/>
          </p:spPr>
          <p:txBody>
            <a:bodyPr wrap="none" rtlCol="0">
              <a:spAutoFit/>
            </a:bodyPr>
            <a:lstStyle/>
            <a:p>
              <a:r>
                <a:rPr lang="en-US" sz="1400" dirty="0" err="1"/>
                <a:t>Weeknd</a:t>
              </a:r>
              <a:r>
                <a:rPr lang="en-US" sz="1400" dirty="0"/>
                <a:t> Lyrics</a:t>
              </a:r>
            </a:p>
          </p:txBody>
        </p:sp>
        <p:sp>
          <p:nvSpPr>
            <p:cNvPr id="10" name="TextBox 9">
              <a:extLst>
                <a:ext uri="{FF2B5EF4-FFF2-40B4-BE49-F238E27FC236}">
                  <a16:creationId xmlns:a16="http://schemas.microsoft.com/office/drawing/2014/main" id="{072DF590-AD4F-4526-951E-1F7A2A383A62}"/>
                </a:ext>
              </a:extLst>
            </p:cNvPr>
            <p:cNvSpPr txBox="1"/>
            <p:nvPr/>
          </p:nvSpPr>
          <p:spPr>
            <a:xfrm>
              <a:off x="6927113" y="4678805"/>
              <a:ext cx="1089401" cy="307777"/>
            </a:xfrm>
            <a:prstGeom prst="rect">
              <a:avLst/>
            </a:prstGeom>
            <a:noFill/>
          </p:spPr>
          <p:txBody>
            <a:bodyPr wrap="none" rtlCol="0">
              <a:spAutoFit/>
            </a:bodyPr>
            <a:lstStyle/>
            <a:p>
              <a:r>
                <a:rPr lang="en-US" sz="1400" dirty="0"/>
                <a:t>Bing Lexicon</a:t>
              </a:r>
            </a:p>
          </p:txBody>
        </p:sp>
      </p:grpSp>
      <p:pic>
        <p:nvPicPr>
          <p:cNvPr id="14" name="Picture 13">
            <a:extLst>
              <a:ext uri="{FF2B5EF4-FFF2-40B4-BE49-F238E27FC236}">
                <a16:creationId xmlns:a16="http://schemas.microsoft.com/office/drawing/2014/main" id="{6AA2AC30-4A92-44BB-9F1B-2FAFA129DA83}"/>
              </a:ext>
            </a:extLst>
          </p:cNvPr>
          <p:cNvPicPr>
            <a:picLocks noChangeAspect="1"/>
          </p:cNvPicPr>
          <p:nvPr/>
        </p:nvPicPr>
        <p:blipFill>
          <a:blip r:embed="rId2"/>
          <a:stretch>
            <a:fillRect/>
          </a:stretch>
        </p:blipFill>
        <p:spPr>
          <a:xfrm>
            <a:off x="502976" y="1306702"/>
            <a:ext cx="5981700" cy="1323975"/>
          </a:xfrm>
          <a:prstGeom prst="rect">
            <a:avLst/>
          </a:prstGeom>
        </p:spPr>
      </p:pic>
      <p:cxnSp>
        <p:nvCxnSpPr>
          <p:cNvPr id="15" name="Straight Connector 14">
            <a:extLst>
              <a:ext uri="{FF2B5EF4-FFF2-40B4-BE49-F238E27FC236}">
                <a16:creationId xmlns:a16="http://schemas.microsoft.com/office/drawing/2014/main" id="{62C05FC7-4262-43EC-A006-7A01CD3DABAF}"/>
              </a:ext>
            </a:extLst>
          </p:cNvPr>
          <p:cNvCxnSpPr/>
          <p:nvPr/>
        </p:nvCxnSpPr>
        <p:spPr>
          <a:xfrm>
            <a:off x="627797" y="3058855"/>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BD15705E-4F37-48AA-9FDB-CC98EE08B3AA}"/>
              </a:ext>
            </a:extLst>
          </p:cNvPr>
          <p:cNvPicPr>
            <a:picLocks noChangeAspect="1"/>
          </p:cNvPicPr>
          <p:nvPr/>
        </p:nvPicPr>
        <p:blipFill>
          <a:blip r:embed="rId3"/>
          <a:stretch>
            <a:fillRect/>
          </a:stretch>
        </p:blipFill>
        <p:spPr>
          <a:xfrm>
            <a:off x="3364141" y="4375565"/>
            <a:ext cx="2847975" cy="1257300"/>
          </a:xfrm>
          <a:prstGeom prst="rect">
            <a:avLst/>
          </a:prstGeom>
        </p:spPr>
      </p:pic>
      <p:pic>
        <p:nvPicPr>
          <p:cNvPr id="17" name="Picture 16">
            <a:extLst>
              <a:ext uri="{FF2B5EF4-FFF2-40B4-BE49-F238E27FC236}">
                <a16:creationId xmlns:a16="http://schemas.microsoft.com/office/drawing/2014/main" id="{DDEF261F-A7C4-4E51-9675-E9A75D3877D3}"/>
              </a:ext>
            </a:extLst>
          </p:cNvPr>
          <p:cNvPicPr>
            <a:picLocks noChangeAspect="1"/>
          </p:cNvPicPr>
          <p:nvPr/>
        </p:nvPicPr>
        <p:blipFill>
          <a:blip r:embed="rId4"/>
          <a:stretch>
            <a:fillRect/>
          </a:stretch>
        </p:blipFill>
        <p:spPr>
          <a:xfrm>
            <a:off x="3364141" y="3328780"/>
            <a:ext cx="4248150" cy="219075"/>
          </a:xfrm>
          <a:prstGeom prst="rect">
            <a:avLst/>
          </a:prstGeom>
        </p:spPr>
      </p:pic>
      <p:sp>
        <p:nvSpPr>
          <p:cNvPr id="18" name="Isosceles Triangle 17">
            <a:extLst>
              <a:ext uri="{FF2B5EF4-FFF2-40B4-BE49-F238E27FC236}">
                <a16:creationId xmlns:a16="http://schemas.microsoft.com/office/drawing/2014/main" id="{70398C9C-C9E4-4D91-A31E-443FE44C8AD5}"/>
              </a:ext>
            </a:extLst>
          </p:cNvPr>
          <p:cNvSpPr/>
          <p:nvPr/>
        </p:nvSpPr>
        <p:spPr>
          <a:xfrm rot="5400000">
            <a:off x="1860603" y="4326685"/>
            <a:ext cx="2278472" cy="33388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E0A48BD-1DEC-402F-B9FE-1C285669805F}"/>
              </a:ext>
            </a:extLst>
          </p:cNvPr>
          <p:cNvPicPr>
            <a:picLocks noChangeAspect="1"/>
          </p:cNvPicPr>
          <p:nvPr/>
        </p:nvPicPr>
        <p:blipFill>
          <a:blip r:embed="rId5"/>
          <a:stretch>
            <a:fillRect/>
          </a:stretch>
        </p:blipFill>
        <p:spPr>
          <a:xfrm>
            <a:off x="3364141" y="3750632"/>
            <a:ext cx="5772150" cy="304800"/>
          </a:xfrm>
          <a:prstGeom prst="rect">
            <a:avLst/>
          </a:prstGeom>
        </p:spPr>
      </p:pic>
      <p:sp>
        <p:nvSpPr>
          <p:cNvPr id="20" name="Footer Placeholder 5">
            <a:extLst>
              <a:ext uri="{FF2B5EF4-FFF2-40B4-BE49-F238E27FC236}">
                <a16:creationId xmlns:a16="http://schemas.microsoft.com/office/drawing/2014/main" id="{A0D5C04F-80A3-4B1D-90AE-FAC79E00E625}"/>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67160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C69CA-ACEF-4D3F-8CBB-11F6139624E3}"/>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62A93A46-03A4-4EB5-AB9A-5157597471D3}"/>
              </a:ext>
            </a:extLst>
          </p:cNvPr>
          <p:cNvSpPr>
            <a:spLocks noGrp="1"/>
          </p:cNvSpPr>
          <p:nvPr>
            <p:ph type="title"/>
          </p:nvPr>
        </p:nvSpPr>
        <p:spPr/>
        <p:txBody>
          <a:bodyPr/>
          <a:lstStyle/>
          <a:p>
            <a:r>
              <a:rPr lang="en-US" dirty="0" err="1"/>
              <a:t>TidyText</a:t>
            </a:r>
            <a:r>
              <a:rPr lang="en-US" dirty="0"/>
              <a:t> has other sentiment lexicons</a:t>
            </a:r>
          </a:p>
        </p:txBody>
      </p:sp>
      <p:sp>
        <p:nvSpPr>
          <p:cNvPr id="4" name="Slide Number Placeholder 3">
            <a:extLst>
              <a:ext uri="{FF2B5EF4-FFF2-40B4-BE49-F238E27FC236}">
                <a16:creationId xmlns:a16="http://schemas.microsoft.com/office/drawing/2014/main" id="{235B00B5-B099-4E9D-BE2D-7F50BAFA6756}"/>
              </a:ext>
            </a:extLst>
          </p:cNvPr>
          <p:cNvSpPr>
            <a:spLocks noGrp="1"/>
          </p:cNvSpPr>
          <p:nvPr>
            <p:ph type="sldNum" sz="quarter" idx="12"/>
          </p:nvPr>
        </p:nvSpPr>
        <p:spPr/>
        <p:txBody>
          <a:bodyPr/>
          <a:lstStyle/>
          <a:p>
            <a:fld id="{37290FF7-652B-4475-AEAB-8B1A5D23AE09}" type="slidenum">
              <a:rPr lang="en-US" smtClean="0"/>
              <a:t>24</a:t>
            </a:fld>
            <a:endParaRPr lang="en-US"/>
          </a:p>
        </p:txBody>
      </p:sp>
      <p:grpSp>
        <p:nvGrpSpPr>
          <p:cNvPr id="6" name="Group 5">
            <a:extLst>
              <a:ext uri="{FF2B5EF4-FFF2-40B4-BE49-F238E27FC236}">
                <a16:creationId xmlns:a16="http://schemas.microsoft.com/office/drawing/2014/main" id="{C5C78BA1-6CF6-4F89-ACAE-3A2D7BBFD467}"/>
              </a:ext>
            </a:extLst>
          </p:cNvPr>
          <p:cNvGrpSpPr/>
          <p:nvPr/>
        </p:nvGrpSpPr>
        <p:grpSpPr>
          <a:xfrm>
            <a:off x="2969283" y="5024471"/>
            <a:ext cx="3901138" cy="976313"/>
            <a:chOff x="5131557" y="4344537"/>
            <a:chExt cx="3901138" cy="976313"/>
          </a:xfrm>
        </p:grpSpPr>
        <p:grpSp>
          <p:nvGrpSpPr>
            <p:cNvPr id="7" name="Group 6">
              <a:extLst>
                <a:ext uri="{FF2B5EF4-FFF2-40B4-BE49-F238E27FC236}">
                  <a16:creationId xmlns:a16="http://schemas.microsoft.com/office/drawing/2014/main" id="{19BA0851-91DF-4B36-ABFE-69DA4593A722}"/>
                </a:ext>
              </a:extLst>
            </p:cNvPr>
            <p:cNvGrpSpPr/>
            <p:nvPr/>
          </p:nvGrpSpPr>
          <p:grpSpPr>
            <a:xfrm>
              <a:off x="6017688" y="4344537"/>
              <a:ext cx="1467580" cy="976313"/>
              <a:chOff x="6515101" y="2824163"/>
              <a:chExt cx="1123950" cy="747712"/>
            </a:xfrm>
          </p:grpSpPr>
          <p:sp>
            <p:nvSpPr>
              <p:cNvPr id="10" name="Freeform 11">
                <a:extLst>
                  <a:ext uri="{FF2B5EF4-FFF2-40B4-BE49-F238E27FC236}">
                    <a16:creationId xmlns:a16="http://schemas.microsoft.com/office/drawing/2014/main" id="{6C0C6020-3AB8-40C4-818C-39D79ADABBB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1" name="Freeform 12">
                <a:extLst>
                  <a:ext uri="{FF2B5EF4-FFF2-40B4-BE49-F238E27FC236}">
                    <a16:creationId xmlns:a16="http://schemas.microsoft.com/office/drawing/2014/main" id="{67C0577F-0FED-4620-8102-7AD9E20DB1BA}"/>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3">
                <a:extLst>
                  <a:ext uri="{FF2B5EF4-FFF2-40B4-BE49-F238E27FC236}">
                    <a16:creationId xmlns:a16="http://schemas.microsoft.com/office/drawing/2014/main" id="{B99335B1-1D8F-4B32-A9C5-87588BA5D409}"/>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8" name="TextBox 7">
              <a:extLst>
                <a:ext uri="{FF2B5EF4-FFF2-40B4-BE49-F238E27FC236}">
                  <a16:creationId xmlns:a16="http://schemas.microsoft.com/office/drawing/2014/main" id="{0C8744EC-6B73-4BBE-99BB-C87B735C21F2}"/>
                </a:ext>
              </a:extLst>
            </p:cNvPr>
            <p:cNvSpPr txBox="1"/>
            <p:nvPr/>
          </p:nvSpPr>
          <p:spPr>
            <a:xfrm>
              <a:off x="5131557" y="4678805"/>
              <a:ext cx="1359668" cy="307777"/>
            </a:xfrm>
            <a:prstGeom prst="rect">
              <a:avLst/>
            </a:prstGeom>
            <a:noFill/>
          </p:spPr>
          <p:txBody>
            <a:bodyPr wrap="none" rtlCol="0">
              <a:spAutoFit/>
            </a:bodyPr>
            <a:lstStyle/>
            <a:p>
              <a:r>
                <a:rPr lang="en-US" dirty="0" err="1"/>
                <a:t>Weeknd</a:t>
              </a:r>
              <a:r>
                <a:rPr lang="en-US" dirty="0"/>
                <a:t> Lyrics</a:t>
              </a:r>
            </a:p>
          </p:txBody>
        </p:sp>
        <p:sp>
          <p:nvSpPr>
            <p:cNvPr id="9" name="TextBox 8">
              <a:extLst>
                <a:ext uri="{FF2B5EF4-FFF2-40B4-BE49-F238E27FC236}">
                  <a16:creationId xmlns:a16="http://schemas.microsoft.com/office/drawing/2014/main" id="{8B416E8B-69F3-4A73-9FC2-4AB98C8F2AB5}"/>
                </a:ext>
              </a:extLst>
            </p:cNvPr>
            <p:cNvSpPr txBox="1"/>
            <p:nvPr/>
          </p:nvSpPr>
          <p:spPr>
            <a:xfrm>
              <a:off x="7126404" y="4678805"/>
              <a:ext cx="1906291" cy="369332"/>
            </a:xfrm>
            <a:prstGeom prst="rect">
              <a:avLst/>
            </a:prstGeom>
            <a:noFill/>
          </p:spPr>
          <p:txBody>
            <a:bodyPr wrap="none" rtlCol="0">
              <a:spAutoFit/>
            </a:bodyPr>
            <a:lstStyle/>
            <a:p>
              <a:r>
                <a:rPr lang="en-US" dirty="0"/>
                <a:t>Sentiment Lexicon</a:t>
              </a:r>
            </a:p>
          </p:txBody>
        </p:sp>
      </p:grpSp>
      <p:cxnSp>
        <p:nvCxnSpPr>
          <p:cNvPr id="13" name="Straight Connector 12">
            <a:extLst>
              <a:ext uri="{FF2B5EF4-FFF2-40B4-BE49-F238E27FC236}">
                <a16:creationId xmlns:a16="http://schemas.microsoft.com/office/drawing/2014/main" id="{B4999FBE-FC6D-42C2-A41F-D0719453E952}"/>
              </a:ext>
            </a:extLst>
          </p:cNvPr>
          <p:cNvCxnSpPr/>
          <p:nvPr/>
        </p:nvCxnSpPr>
        <p:spPr>
          <a:xfrm>
            <a:off x="627797" y="4746967"/>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5C454816-8D14-4B4F-94E1-237ED72F58AB}"/>
              </a:ext>
            </a:extLst>
          </p:cNvPr>
          <p:cNvGrpSpPr/>
          <p:nvPr/>
        </p:nvGrpSpPr>
        <p:grpSpPr>
          <a:xfrm>
            <a:off x="249974" y="2388180"/>
            <a:ext cx="2125133" cy="2049508"/>
            <a:chOff x="367204" y="1708246"/>
            <a:chExt cx="2125133" cy="2049508"/>
          </a:xfrm>
        </p:grpSpPr>
        <p:pic>
          <p:nvPicPr>
            <p:cNvPr id="15" name="Picture 14">
              <a:extLst>
                <a:ext uri="{FF2B5EF4-FFF2-40B4-BE49-F238E27FC236}">
                  <a16:creationId xmlns:a16="http://schemas.microsoft.com/office/drawing/2014/main" id="{05C667E9-1E4C-4E5C-B8E7-CEEEC265236E}"/>
                </a:ext>
              </a:extLst>
            </p:cNvPr>
            <p:cNvPicPr>
              <a:picLocks noChangeAspect="1"/>
            </p:cNvPicPr>
            <p:nvPr/>
          </p:nvPicPr>
          <p:blipFill>
            <a:blip r:embed="rId2"/>
            <a:stretch>
              <a:fillRect/>
            </a:stretch>
          </p:blipFill>
          <p:spPr>
            <a:xfrm>
              <a:off x="663009" y="2290904"/>
              <a:ext cx="1533525" cy="1466850"/>
            </a:xfrm>
            <a:prstGeom prst="rect">
              <a:avLst/>
            </a:prstGeom>
          </p:spPr>
        </p:pic>
        <p:sp>
          <p:nvSpPr>
            <p:cNvPr id="16" name="TextBox 15">
              <a:extLst>
                <a:ext uri="{FF2B5EF4-FFF2-40B4-BE49-F238E27FC236}">
                  <a16:creationId xmlns:a16="http://schemas.microsoft.com/office/drawing/2014/main" id="{3ACD3695-BB92-4E19-93D4-328FE431AA9D}"/>
                </a:ext>
              </a:extLst>
            </p:cNvPr>
            <p:cNvSpPr txBox="1"/>
            <p:nvPr/>
          </p:nvSpPr>
          <p:spPr>
            <a:xfrm>
              <a:off x="367204" y="1708246"/>
              <a:ext cx="2125133" cy="584775"/>
            </a:xfrm>
            <a:prstGeom prst="rect">
              <a:avLst/>
            </a:prstGeom>
            <a:noFill/>
          </p:spPr>
          <p:txBody>
            <a:bodyPr wrap="none" rtlCol="0">
              <a:spAutoFit/>
            </a:bodyPr>
            <a:lstStyle/>
            <a:p>
              <a:pPr algn="ctr"/>
              <a:r>
                <a:rPr lang="en-US" sz="1400" b="1" dirty="0"/>
                <a:t>AFINN- Dutch researcher</a:t>
              </a:r>
            </a:p>
            <a:p>
              <a:pPr algn="ctr"/>
              <a:r>
                <a:rPr lang="en-US" dirty="0"/>
                <a:t>Words scored -5 to 5</a:t>
              </a:r>
            </a:p>
          </p:txBody>
        </p:sp>
      </p:grpSp>
      <p:grpSp>
        <p:nvGrpSpPr>
          <p:cNvPr id="17" name="Group 16">
            <a:extLst>
              <a:ext uri="{FF2B5EF4-FFF2-40B4-BE49-F238E27FC236}">
                <a16:creationId xmlns:a16="http://schemas.microsoft.com/office/drawing/2014/main" id="{AB143313-526C-445C-8AAE-FADDA1CD0A33}"/>
              </a:ext>
            </a:extLst>
          </p:cNvPr>
          <p:cNvGrpSpPr/>
          <p:nvPr/>
        </p:nvGrpSpPr>
        <p:grpSpPr>
          <a:xfrm>
            <a:off x="2796315" y="2392943"/>
            <a:ext cx="2159182" cy="2039983"/>
            <a:chOff x="2699870" y="1708246"/>
            <a:chExt cx="2159182" cy="2039983"/>
          </a:xfrm>
        </p:grpSpPr>
        <p:pic>
          <p:nvPicPr>
            <p:cNvPr id="18" name="Picture 17">
              <a:extLst>
                <a:ext uri="{FF2B5EF4-FFF2-40B4-BE49-F238E27FC236}">
                  <a16:creationId xmlns:a16="http://schemas.microsoft.com/office/drawing/2014/main" id="{705DDAE7-E657-48FA-AAD9-DBBD92767FA1}"/>
                </a:ext>
              </a:extLst>
            </p:cNvPr>
            <p:cNvPicPr>
              <a:picLocks noChangeAspect="1"/>
            </p:cNvPicPr>
            <p:nvPr/>
          </p:nvPicPr>
          <p:blipFill>
            <a:blip r:embed="rId3"/>
            <a:stretch>
              <a:fillRect/>
            </a:stretch>
          </p:blipFill>
          <p:spPr>
            <a:xfrm>
              <a:off x="2879348" y="2290904"/>
              <a:ext cx="1800225" cy="1457325"/>
            </a:xfrm>
            <a:prstGeom prst="rect">
              <a:avLst/>
            </a:prstGeom>
          </p:spPr>
        </p:pic>
        <p:sp>
          <p:nvSpPr>
            <p:cNvPr id="19" name="TextBox 18">
              <a:extLst>
                <a:ext uri="{FF2B5EF4-FFF2-40B4-BE49-F238E27FC236}">
                  <a16:creationId xmlns:a16="http://schemas.microsoft.com/office/drawing/2014/main" id="{C9F12DA9-7252-4885-B334-F8E8B16780F5}"/>
                </a:ext>
              </a:extLst>
            </p:cNvPr>
            <p:cNvSpPr txBox="1"/>
            <p:nvPr/>
          </p:nvSpPr>
          <p:spPr>
            <a:xfrm>
              <a:off x="2699870" y="1708246"/>
              <a:ext cx="2159182" cy="523220"/>
            </a:xfrm>
            <a:prstGeom prst="rect">
              <a:avLst/>
            </a:prstGeom>
            <a:noFill/>
          </p:spPr>
          <p:txBody>
            <a:bodyPr wrap="none" rtlCol="0">
              <a:spAutoFit/>
            </a:bodyPr>
            <a:lstStyle/>
            <a:p>
              <a:pPr algn="ctr"/>
              <a:r>
                <a:rPr lang="en-US" sz="1400" b="1" dirty="0"/>
                <a:t>Bing- U of I-Chi Researcher</a:t>
              </a:r>
            </a:p>
            <a:p>
              <a:pPr algn="ctr"/>
              <a:r>
                <a:rPr lang="en-US" sz="1400" dirty="0"/>
                <a:t>Words scored </a:t>
              </a:r>
              <a:r>
                <a:rPr lang="en-US" sz="1400" dirty="0" err="1"/>
                <a:t>Pos</a:t>
              </a:r>
              <a:r>
                <a:rPr lang="en-US" sz="1400" dirty="0"/>
                <a:t>/</a:t>
              </a:r>
              <a:r>
                <a:rPr lang="en-US" sz="1400" dirty="0" err="1"/>
                <a:t>Neg</a:t>
              </a:r>
              <a:endParaRPr lang="en-US" sz="1400" dirty="0"/>
            </a:p>
          </p:txBody>
        </p:sp>
      </p:grpSp>
      <p:grpSp>
        <p:nvGrpSpPr>
          <p:cNvPr id="20" name="Group 19">
            <a:extLst>
              <a:ext uri="{FF2B5EF4-FFF2-40B4-BE49-F238E27FC236}">
                <a16:creationId xmlns:a16="http://schemas.microsoft.com/office/drawing/2014/main" id="{F746E07F-7E61-4754-BE22-CF8CCEAF2C1E}"/>
              </a:ext>
            </a:extLst>
          </p:cNvPr>
          <p:cNvGrpSpPr/>
          <p:nvPr/>
        </p:nvGrpSpPr>
        <p:grpSpPr>
          <a:xfrm>
            <a:off x="5243203" y="2392943"/>
            <a:ext cx="3666517" cy="2039983"/>
            <a:chOff x="5360433" y="1708246"/>
            <a:chExt cx="3666517" cy="2039983"/>
          </a:xfrm>
        </p:grpSpPr>
        <p:pic>
          <p:nvPicPr>
            <p:cNvPr id="21" name="Picture 20">
              <a:extLst>
                <a:ext uri="{FF2B5EF4-FFF2-40B4-BE49-F238E27FC236}">
                  <a16:creationId xmlns:a16="http://schemas.microsoft.com/office/drawing/2014/main" id="{8B4C21D6-7D75-413A-AC32-307BEA3B64BC}"/>
                </a:ext>
              </a:extLst>
            </p:cNvPr>
            <p:cNvPicPr>
              <a:picLocks noChangeAspect="1"/>
            </p:cNvPicPr>
            <p:nvPr/>
          </p:nvPicPr>
          <p:blipFill>
            <a:blip r:embed="rId4"/>
            <a:stretch>
              <a:fillRect/>
            </a:stretch>
          </p:blipFill>
          <p:spPr>
            <a:xfrm>
              <a:off x="6336441" y="2290904"/>
              <a:ext cx="1714500" cy="1457325"/>
            </a:xfrm>
            <a:prstGeom prst="rect">
              <a:avLst/>
            </a:prstGeom>
          </p:spPr>
        </p:pic>
        <p:sp>
          <p:nvSpPr>
            <p:cNvPr id="22" name="TextBox 21">
              <a:extLst>
                <a:ext uri="{FF2B5EF4-FFF2-40B4-BE49-F238E27FC236}">
                  <a16:creationId xmlns:a16="http://schemas.microsoft.com/office/drawing/2014/main" id="{6AAB81FC-8982-4587-A23B-CF0BB02E9587}"/>
                </a:ext>
              </a:extLst>
            </p:cNvPr>
            <p:cNvSpPr txBox="1"/>
            <p:nvPr/>
          </p:nvSpPr>
          <p:spPr>
            <a:xfrm>
              <a:off x="5360433" y="1708246"/>
              <a:ext cx="3666517" cy="584775"/>
            </a:xfrm>
            <a:prstGeom prst="rect">
              <a:avLst/>
            </a:prstGeom>
            <a:noFill/>
          </p:spPr>
          <p:txBody>
            <a:bodyPr wrap="none" rtlCol="0">
              <a:spAutoFit/>
            </a:bodyPr>
            <a:lstStyle/>
            <a:p>
              <a:pPr algn="ctr"/>
              <a:r>
                <a:rPr lang="en-US" sz="1600" b="1" dirty="0"/>
                <a:t>NRC – </a:t>
              </a:r>
              <a:r>
                <a:rPr lang="en-US" sz="1600" b="1" dirty="0" err="1"/>
                <a:t>mTurk</a:t>
              </a:r>
              <a:endParaRPr lang="en-US" sz="1600" b="1" dirty="0"/>
            </a:p>
            <a:p>
              <a:pPr algn="ctr"/>
              <a:r>
                <a:rPr lang="en-US" sz="1600" dirty="0"/>
                <a:t>Words classified into 8 primary &amp; </a:t>
              </a:r>
              <a:r>
                <a:rPr lang="en-US" sz="1600" dirty="0" err="1"/>
                <a:t>pos</a:t>
              </a:r>
              <a:r>
                <a:rPr lang="en-US" sz="1600" dirty="0"/>
                <a:t>/</a:t>
              </a:r>
              <a:r>
                <a:rPr lang="en-US" sz="1600" dirty="0" err="1"/>
                <a:t>neg</a:t>
              </a:r>
              <a:endParaRPr lang="en-US" sz="1600" dirty="0"/>
            </a:p>
          </p:txBody>
        </p:sp>
      </p:grpSp>
      <p:cxnSp>
        <p:nvCxnSpPr>
          <p:cNvPr id="23" name="Straight Connector 22">
            <a:extLst>
              <a:ext uri="{FF2B5EF4-FFF2-40B4-BE49-F238E27FC236}">
                <a16:creationId xmlns:a16="http://schemas.microsoft.com/office/drawing/2014/main" id="{BFA6FE7B-0460-4686-9380-D4B89C8CFBA5}"/>
              </a:ext>
            </a:extLst>
          </p:cNvPr>
          <p:cNvCxnSpPr/>
          <p:nvPr/>
        </p:nvCxnSpPr>
        <p:spPr>
          <a:xfrm>
            <a:off x="2571379"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FC67D2E-70E2-44A6-81B1-F1308D60344D}"/>
              </a:ext>
            </a:extLst>
          </p:cNvPr>
          <p:cNvCxnSpPr/>
          <p:nvPr/>
        </p:nvCxnSpPr>
        <p:spPr>
          <a:xfrm>
            <a:off x="5240567"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7BBF85A-CC36-4919-A4E5-B541A3DD3D76}"/>
              </a:ext>
            </a:extLst>
          </p:cNvPr>
          <p:cNvSpPr txBox="1"/>
          <p:nvPr/>
        </p:nvSpPr>
        <p:spPr>
          <a:xfrm>
            <a:off x="185383" y="1346845"/>
            <a:ext cx="8773235" cy="369332"/>
          </a:xfrm>
          <a:prstGeom prst="rect">
            <a:avLst/>
          </a:prstGeom>
          <a:solidFill>
            <a:schemeClr val="accent6"/>
          </a:solidFill>
        </p:spPr>
        <p:txBody>
          <a:bodyPr wrap="square" rtlCol="0">
            <a:spAutoFit/>
          </a:bodyPr>
          <a:lstStyle/>
          <a:p>
            <a:pPr algn="ctr"/>
            <a:r>
              <a:rPr lang="en-US" dirty="0">
                <a:solidFill>
                  <a:schemeClr val="bg1"/>
                </a:solidFill>
              </a:rPr>
              <a:t>Each can be used in an inner join to get different ways of assessing sentiment.</a:t>
            </a:r>
          </a:p>
        </p:txBody>
      </p:sp>
      <p:sp>
        <p:nvSpPr>
          <p:cNvPr id="26" name="Footer Placeholder 5">
            <a:extLst>
              <a:ext uri="{FF2B5EF4-FFF2-40B4-BE49-F238E27FC236}">
                <a16:creationId xmlns:a16="http://schemas.microsoft.com/office/drawing/2014/main" id="{6566D39C-2EE2-4AA1-A41C-9741A3F550AD}"/>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21846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5756" y="1254100"/>
            <a:ext cx="4343400" cy="4404208"/>
          </a:xfrm>
          <a:prstGeom prst="rect">
            <a:avLst/>
          </a:prstGeom>
        </p:spPr>
      </p:pic>
      <p:sp>
        <p:nvSpPr>
          <p:cNvPr id="6" name="TextBox 5"/>
          <p:cNvSpPr txBox="1"/>
          <p:nvPr/>
        </p:nvSpPr>
        <p:spPr>
          <a:xfrm>
            <a:off x="1159912" y="5895833"/>
            <a:ext cx="6824176" cy="369332"/>
          </a:xfrm>
          <a:prstGeom prst="rect">
            <a:avLst/>
          </a:prstGeom>
          <a:solidFill>
            <a:schemeClr val="accent6"/>
          </a:solidFill>
        </p:spPr>
        <p:txBody>
          <a:bodyPr wrap="none" rtlCol="0">
            <a:spAutoFit/>
          </a:bodyPr>
          <a:lstStyle/>
          <a:p>
            <a:r>
              <a:rPr lang="en-US" sz="1800" dirty="0">
                <a:solidFill>
                  <a:schemeClr val="bg1"/>
                </a:solidFill>
              </a:rPr>
              <a:t>The script drops positive &amp; negative to focus on the explicit emotions.</a:t>
            </a:r>
          </a:p>
        </p:txBody>
      </p:sp>
      <p:sp>
        <p:nvSpPr>
          <p:cNvPr id="9" name="Title 1"/>
          <p:cNvSpPr txBox="1">
            <a:spLocks/>
          </p:cNvSpPr>
          <p:nvPr/>
        </p:nvSpPr>
        <p:spPr>
          <a:xfrm>
            <a:off x="403420" y="2545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pPr algn="l"/>
            <a:r>
              <a:rPr lang="en-US" sz="2000" b="1" dirty="0">
                <a:solidFill>
                  <a:srgbClr val="13705B"/>
                </a:solidFill>
                <a:latin typeface="Arial Unicode MS" panose="020B0604020202020204" pitchFamily="34" charset="-128"/>
                <a:cs typeface="Arial Unicode MS" panose="020B0604020202020204" pitchFamily="34" charset="-128"/>
              </a:rPr>
              <a:t>Remember </a:t>
            </a:r>
            <a:r>
              <a:rPr lang="en-US" sz="2000" b="1" dirty="0" err="1">
                <a:solidFill>
                  <a:srgbClr val="13705B"/>
                </a:solidFill>
                <a:latin typeface="Arial Unicode MS" panose="020B0604020202020204" pitchFamily="34" charset="-128"/>
                <a:cs typeface="Arial Unicode MS" panose="020B0604020202020204" pitchFamily="34" charset="-128"/>
              </a:rPr>
              <a:t>Plutchik’s</a:t>
            </a:r>
            <a:r>
              <a:rPr lang="en-US" sz="2000" b="1" dirty="0">
                <a:solidFill>
                  <a:srgbClr val="13705B"/>
                </a:solidFill>
                <a:latin typeface="Arial Unicode MS" panose="020B0604020202020204" pitchFamily="34" charset="-128"/>
                <a:cs typeface="Arial Unicode MS" panose="020B0604020202020204" pitchFamily="34" charset="-128"/>
              </a:rPr>
              <a:t> Wheel of emotion?  Let’s mimic it!</a:t>
            </a:r>
          </a:p>
        </p:txBody>
      </p:sp>
      <p:cxnSp>
        <p:nvCxnSpPr>
          <p:cNvPr id="10" name="Straight Connector 9"/>
          <p:cNvCxnSpPr/>
          <p:nvPr/>
        </p:nvCxnSpPr>
        <p:spPr>
          <a:xfrm>
            <a:off x="681790" y="810126"/>
            <a:ext cx="8085221"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162F4954-ABD9-47DE-81CF-EB9F84834ED2}"/>
              </a:ext>
            </a:extLst>
          </p:cNvPr>
          <p:cNvPicPr>
            <a:picLocks noChangeAspect="1"/>
          </p:cNvPicPr>
          <p:nvPr/>
        </p:nvPicPr>
        <p:blipFill>
          <a:blip r:embed="rId3"/>
          <a:stretch>
            <a:fillRect/>
          </a:stretch>
        </p:blipFill>
        <p:spPr>
          <a:xfrm>
            <a:off x="4579156" y="1608308"/>
            <a:ext cx="3830006" cy="3381008"/>
          </a:xfrm>
          <a:prstGeom prst="rect">
            <a:avLst/>
          </a:prstGeom>
        </p:spPr>
      </p:pic>
      <p:sp>
        <p:nvSpPr>
          <p:cNvPr id="7" name="Footer Placeholder 5">
            <a:extLst>
              <a:ext uri="{FF2B5EF4-FFF2-40B4-BE49-F238E27FC236}">
                <a16:creationId xmlns:a16="http://schemas.microsoft.com/office/drawing/2014/main" id="{9B46CBDF-2933-4042-A063-8986531238D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66740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C1F316-44C3-4BF4-B716-E424B4623BB8}"/>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EA4D0BAE-5125-4DC4-A8B7-435E6D4D1937}"/>
              </a:ext>
            </a:extLst>
          </p:cNvPr>
          <p:cNvSpPr>
            <a:spLocks noGrp="1"/>
          </p:cNvSpPr>
          <p:nvPr>
            <p:ph type="title"/>
          </p:nvPr>
        </p:nvSpPr>
        <p:spPr/>
        <p:txBody>
          <a:bodyPr/>
          <a:lstStyle/>
          <a:p>
            <a:r>
              <a:rPr lang="en-US" dirty="0"/>
              <a:t>Let’s practice sentiment analysis</a:t>
            </a:r>
          </a:p>
        </p:txBody>
      </p:sp>
      <p:sp>
        <p:nvSpPr>
          <p:cNvPr id="4" name="Slide Number Placeholder 3">
            <a:extLst>
              <a:ext uri="{FF2B5EF4-FFF2-40B4-BE49-F238E27FC236}">
                <a16:creationId xmlns:a16="http://schemas.microsoft.com/office/drawing/2014/main" id="{87F4659F-5423-4C6F-A7CB-3864CA958BDA}"/>
              </a:ext>
            </a:extLst>
          </p:cNvPr>
          <p:cNvSpPr>
            <a:spLocks noGrp="1"/>
          </p:cNvSpPr>
          <p:nvPr>
            <p:ph type="sldNum" sz="quarter" idx="12"/>
          </p:nvPr>
        </p:nvSpPr>
        <p:spPr/>
        <p:txBody>
          <a:bodyPr/>
          <a:lstStyle/>
          <a:p>
            <a:fld id="{37290FF7-652B-4475-AEAB-8B1A5D23AE09}" type="slidenum">
              <a:rPr lang="en-US" smtClean="0"/>
              <a:t>26</a:t>
            </a:fld>
            <a:endParaRPr lang="en-US"/>
          </a:p>
        </p:txBody>
      </p:sp>
      <p:sp>
        <p:nvSpPr>
          <p:cNvPr id="6" name="TextBox 5">
            <a:extLst>
              <a:ext uri="{FF2B5EF4-FFF2-40B4-BE49-F238E27FC236}">
                <a16:creationId xmlns:a16="http://schemas.microsoft.com/office/drawing/2014/main" id="{9D843E14-9CA3-4C77-AF28-2748345D5113}"/>
              </a:ext>
            </a:extLst>
          </p:cNvPr>
          <p:cNvSpPr txBox="1"/>
          <p:nvPr/>
        </p:nvSpPr>
        <p:spPr>
          <a:xfrm>
            <a:off x="628650" y="1430214"/>
            <a:ext cx="3809441" cy="369332"/>
          </a:xfrm>
          <a:prstGeom prst="rect">
            <a:avLst/>
          </a:prstGeom>
          <a:noFill/>
        </p:spPr>
        <p:txBody>
          <a:bodyPr wrap="none" rtlCol="0">
            <a:spAutoFit/>
          </a:bodyPr>
          <a:lstStyle/>
          <a:p>
            <a:r>
              <a:rPr lang="en-US" dirty="0"/>
              <a:t>Open 6_TidyText_Sentiment_revised.R</a:t>
            </a:r>
          </a:p>
        </p:txBody>
      </p:sp>
      <p:pic>
        <p:nvPicPr>
          <p:cNvPr id="7" name="Picture 6">
            <a:extLst>
              <a:ext uri="{FF2B5EF4-FFF2-40B4-BE49-F238E27FC236}">
                <a16:creationId xmlns:a16="http://schemas.microsoft.com/office/drawing/2014/main" id="{43A974C5-4571-4597-AF24-6807589BCBCC}"/>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8" name="Footer Placeholder 5">
            <a:extLst>
              <a:ext uri="{FF2B5EF4-FFF2-40B4-BE49-F238E27FC236}">
                <a16:creationId xmlns:a16="http://schemas.microsoft.com/office/drawing/2014/main" id="{C14731BB-50B3-4128-83EF-6F7A4B26DDF3}"/>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5" name="TextBox 4">
            <a:extLst>
              <a:ext uri="{FF2B5EF4-FFF2-40B4-BE49-F238E27FC236}">
                <a16:creationId xmlns:a16="http://schemas.microsoft.com/office/drawing/2014/main" id="{3695672A-AABB-458D-B674-40ACA1C5976D}"/>
              </a:ext>
            </a:extLst>
          </p:cNvPr>
          <p:cNvSpPr txBox="1"/>
          <p:nvPr/>
        </p:nvSpPr>
        <p:spPr>
          <a:xfrm>
            <a:off x="658073" y="5681781"/>
            <a:ext cx="4055953" cy="369332"/>
          </a:xfrm>
          <a:prstGeom prst="rect">
            <a:avLst/>
          </a:prstGeom>
          <a:noFill/>
        </p:spPr>
        <p:txBody>
          <a:bodyPr wrap="square" rtlCol="0">
            <a:spAutoFit/>
          </a:bodyPr>
          <a:lstStyle/>
          <a:p>
            <a:r>
              <a:rPr lang="en-US" dirty="0"/>
              <a:t>Open </a:t>
            </a:r>
            <a:r>
              <a:rPr lang="en-US" dirty="0" err="1"/>
              <a:t>F_TidyText_Sentiment_revised.R</a:t>
            </a:r>
            <a:endParaRPr lang="en-US" dirty="0"/>
          </a:p>
        </p:txBody>
      </p:sp>
    </p:spTree>
    <p:extLst>
      <p:ext uri="{BB962C8B-B14F-4D97-AF65-F5344CB8AC3E}">
        <p14:creationId xmlns:p14="http://schemas.microsoft.com/office/powerpoint/2010/main" val="2278092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4978BE-23D5-4BA1-A43D-364700086C01}"/>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C8441BF7-11F5-4B14-8AED-7F330B7F2485}"/>
              </a:ext>
            </a:extLst>
          </p:cNvPr>
          <p:cNvSpPr>
            <a:spLocks noGrp="1"/>
          </p:cNvSpPr>
          <p:nvPr>
            <p:ph type="title"/>
          </p:nvPr>
        </p:nvSpPr>
        <p:spPr/>
        <p:txBody>
          <a:bodyPr/>
          <a:lstStyle/>
          <a:p>
            <a:r>
              <a:rPr lang="en-US" dirty="0"/>
              <a:t>What is a word cloud?</a:t>
            </a:r>
          </a:p>
        </p:txBody>
      </p:sp>
      <p:sp>
        <p:nvSpPr>
          <p:cNvPr id="4" name="Slide Number Placeholder 3">
            <a:extLst>
              <a:ext uri="{FF2B5EF4-FFF2-40B4-BE49-F238E27FC236}">
                <a16:creationId xmlns:a16="http://schemas.microsoft.com/office/drawing/2014/main" id="{9CAA0B06-8B44-454D-88D8-15D8A5C524FA}"/>
              </a:ext>
            </a:extLst>
          </p:cNvPr>
          <p:cNvSpPr>
            <a:spLocks noGrp="1"/>
          </p:cNvSpPr>
          <p:nvPr>
            <p:ph type="sldNum" sz="quarter" idx="12"/>
          </p:nvPr>
        </p:nvSpPr>
        <p:spPr/>
        <p:txBody>
          <a:bodyPr/>
          <a:lstStyle/>
          <a:p>
            <a:fld id="{37290FF7-652B-4475-AEAB-8B1A5D23AE09}" type="slidenum">
              <a:rPr lang="en-US" smtClean="0"/>
              <a:t>3</a:t>
            </a:fld>
            <a:endParaRPr lang="en-US"/>
          </a:p>
        </p:txBody>
      </p:sp>
      <p:sp>
        <p:nvSpPr>
          <p:cNvPr id="6" name="Rectangle 5">
            <a:extLst>
              <a:ext uri="{FF2B5EF4-FFF2-40B4-BE49-F238E27FC236}">
                <a16:creationId xmlns:a16="http://schemas.microsoft.com/office/drawing/2014/main" id="{7368456A-6C67-4DE4-B96F-C8389FD81530}"/>
              </a:ext>
            </a:extLst>
          </p:cNvPr>
          <p:cNvSpPr/>
          <p:nvPr/>
        </p:nvSpPr>
        <p:spPr>
          <a:xfrm>
            <a:off x="473842" y="5783169"/>
            <a:ext cx="8045792" cy="4358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kern="1200" dirty="0">
                <a:solidFill>
                  <a:prstClr val="white"/>
                </a:solidFill>
                <a:latin typeface="Arial Unicode MS" panose="020B0604020202020204" pitchFamily="34" charset="-128"/>
                <a:cs typeface="Arial Unicode MS" panose="020B0604020202020204" pitchFamily="34" charset="-128"/>
              </a:rPr>
              <a:t>A word cloud is a visualization of term (token) frequencies.   </a:t>
            </a:r>
          </a:p>
        </p:txBody>
      </p:sp>
      <p:sp>
        <p:nvSpPr>
          <p:cNvPr id="7" name="Rectangle 6">
            <a:extLst>
              <a:ext uri="{FF2B5EF4-FFF2-40B4-BE49-F238E27FC236}">
                <a16:creationId xmlns:a16="http://schemas.microsoft.com/office/drawing/2014/main" id="{29D76ADB-2695-4833-AFAF-F2BF638920FF}"/>
              </a:ext>
            </a:extLst>
          </p:cNvPr>
          <p:cNvSpPr/>
          <p:nvPr/>
        </p:nvSpPr>
        <p:spPr>
          <a:xfrm>
            <a:off x="542109" y="2039802"/>
            <a:ext cx="6322715" cy="738664"/>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),decreasing=TRUE)</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8" name="TextBox 7">
            <a:extLst>
              <a:ext uri="{FF2B5EF4-FFF2-40B4-BE49-F238E27FC236}">
                <a16:creationId xmlns:a16="http://schemas.microsoft.com/office/drawing/2014/main" id="{BAC4168B-DE79-4220-BED6-BE7D20FB85F5}"/>
              </a:ext>
            </a:extLst>
          </p:cNvPr>
          <p:cNvSpPr txBox="1"/>
          <p:nvPr/>
        </p:nvSpPr>
        <p:spPr>
          <a:xfrm>
            <a:off x="4098474" y="3906633"/>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aphicFrame>
        <p:nvGraphicFramePr>
          <p:cNvPr id="9" name="Table 8">
            <a:extLst>
              <a:ext uri="{FF2B5EF4-FFF2-40B4-BE49-F238E27FC236}">
                <a16:creationId xmlns:a16="http://schemas.microsoft.com/office/drawing/2014/main" id="{24CE201F-5128-4231-9B1E-A4D42C29CC68}"/>
              </a:ext>
            </a:extLst>
          </p:cNvPr>
          <p:cNvGraphicFramePr>
            <a:graphicFrameLocks noGrp="1"/>
          </p:cNvGraphicFramePr>
          <p:nvPr>
            <p:extLst>
              <p:ext uri="{D42A27DB-BD31-4B8C-83A1-F6EECF244321}">
                <p14:modId xmlns:p14="http://schemas.microsoft.com/office/powerpoint/2010/main" val="2127731147"/>
              </p:ext>
            </p:extLst>
          </p:nvPr>
        </p:nvGraphicFramePr>
        <p:xfrm>
          <a:off x="375808" y="3116573"/>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extLst>
                  <a:ext uri="{0D108BD9-81ED-4DB2-BD59-A6C34878D82A}">
                    <a16:rowId xmlns:a16="http://schemas.microsoft.com/office/drawing/2014/main" val="10000"/>
                  </a:ext>
                </a:extLst>
              </a:tr>
              <a:tr h="370840">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TextBox 9">
            <a:extLst>
              <a:ext uri="{FF2B5EF4-FFF2-40B4-BE49-F238E27FC236}">
                <a16:creationId xmlns:a16="http://schemas.microsoft.com/office/drawing/2014/main" id="{A424BF5E-7E73-42C2-8E87-C2BA20C0EACF}"/>
              </a:ext>
            </a:extLst>
          </p:cNvPr>
          <p:cNvSpPr txBox="1"/>
          <p:nvPr/>
        </p:nvSpPr>
        <p:spPr>
          <a:xfrm>
            <a:off x="346700" y="2927849"/>
            <a:ext cx="1555234" cy="253916"/>
          </a:xfrm>
          <a:prstGeom prst="rect">
            <a:avLst/>
          </a:prstGeom>
          <a:noFill/>
        </p:spPr>
        <p:txBody>
          <a:bodyPr wrap="none" rtlCol="0">
            <a:spAutoFit/>
          </a:bodyPr>
          <a:lstStyle/>
          <a:p>
            <a:pPr defTabSz="457200"/>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Term Document Matrix</a:t>
            </a:r>
          </a:p>
        </p:txBody>
      </p:sp>
      <p:sp>
        <p:nvSpPr>
          <p:cNvPr id="11" name="Isosceles Triangle 10">
            <a:extLst>
              <a:ext uri="{FF2B5EF4-FFF2-40B4-BE49-F238E27FC236}">
                <a16:creationId xmlns:a16="http://schemas.microsoft.com/office/drawing/2014/main" id="{FE9613A4-ECF0-4D0F-9696-5C023D56C131}"/>
              </a:ext>
            </a:extLst>
          </p:cNvPr>
          <p:cNvSpPr/>
          <p:nvPr/>
        </p:nvSpPr>
        <p:spPr>
          <a:xfrm rot="5400000">
            <a:off x="4721064" y="4004482"/>
            <a:ext cx="1339350" cy="4024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2" name="Table 11">
            <a:extLst>
              <a:ext uri="{FF2B5EF4-FFF2-40B4-BE49-F238E27FC236}">
                <a16:creationId xmlns:a16="http://schemas.microsoft.com/office/drawing/2014/main" id="{48162493-A50D-45FF-960A-0540DF7356AB}"/>
              </a:ext>
            </a:extLst>
          </p:cNvPr>
          <p:cNvGraphicFramePr>
            <a:graphicFrameLocks noGrp="1"/>
          </p:cNvGraphicFramePr>
          <p:nvPr>
            <p:extLst>
              <p:ext uri="{D42A27DB-BD31-4B8C-83A1-F6EECF244321}">
                <p14:modId xmlns:p14="http://schemas.microsoft.com/office/powerpoint/2010/main" val="2712791976"/>
              </p:ext>
            </p:extLst>
          </p:nvPr>
        </p:nvGraphicFramePr>
        <p:xfrm>
          <a:off x="5943880" y="3116573"/>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3" name="TextBox 12">
            <a:extLst>
              <a:ext uri="{FF2B5EF4-FFF2-40B4-BE49-F238E27FC236}">
                <a16:creationId xmlns:a16="http://schemas.microsoft.com/office/drawing/2014/main" id="{FDBD2D2B-2056-43E2-9E61-5048EF020F0F}"/>
              </a:ext>
            </a:extLst>
          </p:cNvPr>
          <p:cNvSpPr txBox="1"/>
          <p:nvPr/>
        </p:nvSpPr>
        <p:spPr>
          <a:xfrm>
            <a:off x="142414" y="1190470"/>
            <a:ext cx="8699716" cy="646331"/>
          </a:xfrm>
          <a:prstGeom prst="rect">
            <a:avLst/>
          </a:prstGeom>
          <a:solidFill>
            <a:schemeClr val="accent2"/>
          </a:solidFill>
        </p:spPr>
        <p:txBody>
          <a:bodyPr wrap="square" rtlCol="0">
            <a:spAutoFit/>
          </a:bodyPr>
          <a:lstStyle/>
          <a:p>
            <a:pPr defTabSz="457200"/>
            <a:r>
              <a:rPr lang="en-US" sz="1800" kern="12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To make a word cloud we follow the previous steps and create a data frame with the word and the frequency.</a:t>
            </a:r>
          </a:p>
        </p:txBody>
      </p:sp>
      <p:sp>
        <p:nvSpPr>
          <p:cNvPr id="14" name="Footer Placeholder 5">
            <a:extLst>
              <a:ext uri="{FF2B5EF4-FFF2-40B4-BE49-F238E27FC236}">
                <a16:creationId xmlns:a16="http://schemas.microsoft.com/office/drawing/2014/main" id="{B57CEF71-261B-4378-A3BE-1661C97A66D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225669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939A7-2FA7-49A3-B18F-8D2DF6D6DEB0}"/>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5868C653-D222-4150-83FA-9E4F85005DFB}"/>
              </a:ext>
            </a:extLst>
          </p:cNvPr>
          <p:cNvSpPr>
            <a:spLocks noGrp="1"/>
          </p:cNvSpPr>
          <p:nvPr>
            <p:ph type="title"/>
          </p:nvPr>
        </p:nvSpPr>
        <p:spPr/>
        <p:txBody>
          <a:bodyPr/>
          <a:lstStyle/>
          <a:p>
            <a:r>
              <a:rPr lang="en-US" dirty="0"/>
              <a:t>Selecting a color for your word cloud.</a:t>
            </a:r>
          </a:p>
        </p:txBody>
      </p:sp>
      <p:sp>
        <p:nvSpPr>
          <p:cNvPr id="4" name="Slide Number Placeholder 3">
            <a:extLst>
              <a:ext uri="{FF2B5EF4-FFF2-40B4-BE49-F238E27FC236}">
                <a16:creationId xmlns:a16="http://schemas.microsoft.com/office/drawing/2014/main" id="{568DFDC5-7F02-4E6F-BAA8-81EAD313D46D}"/>
              </a:ext>
            </a:extLst>
          </p:cNvPr>
          <p:cNvSpPr>
            <a:spLocks noGrp="1"/>
          </p:cNvSpPr>
          <p:nvPr>
            <p:ph type="sldNum" sz="quarter" idx="12"/>
          </p:nvPr>
        </p:nvSpPr>
        <p:spPr/>
        <p:txBody>
          <a:bodyPr/>
          <a:lstStyle/>
          <a:p>
            <a:fld id="{37290FF7-652B-4475-AEAB-8B1A5D23AE09}" type="slidenum">
              <a:rPr lang="en-US" smtClean="0"/>
              <a:t>4</a:t>
            </a:fld>
            <a:endParaRPr lang="en-US"/>
          </a:p>
        </p:txBody>
      </p:sp>
      <p:sp>
        <p:nvSpPr>
          <p:cNvPr id="6" name="TextBox 5">
            <a:extLst>
              <a:ext uri="{FF2B5EF4-FFF2-40B4-BE49-F238E27FC236}">
                <a16:creationId xmlns:a16="http://schemas.microsoft.com/office/drawing/2014/main" id="{C8EA1552-AD51-4287-83E5-B474002B89F8}"/>
              </a:ext>
            </a:extLst>
          </p:cNvPr>
          <p:cNvSpPr txBox="1"/>
          <p:nvPr/>
        </p:nvSpPr>
        <p:spPr>
          <a:xfrm>
            <a:off x="546386" y="1640362"/>
            <a:ext cx="5745707" cy="1384995"/>
          </a:xfrm>
          <a:prstGeom prst="rect">
            <a:avLst/>
          </a:prstGeom>
          <a:solidFill>
            <a:schemeClr val="bg1">
              <a:lumMod val="85000"/>
            </a:schemeClr>
          </a:solidFill>
        </p:spPr>
        <p:txBody>
          <a:bodyPr wrap="square" rtlCol="0">
            <a:spAutoFit/>
          </a:bodyPr>
          <a:lstStyle/>
          <a:p>
            <a:r>
              <a:rPr lang="en-US" dirty="0">
                <a:latin typeface="Consolas" panose="020B0609020204030204" pitchFamily="49" charset="0"/>
                <a:cs typeface="Consolas" panose="020B0609020204030204" pitchFamily="49" charset="0"/>
              </a:rPr>
              <a:t># Review all </a:t>
            </a:r>
            <a:r>
              <a:rPr lang="en-US" dirty="0" err="1">
                <a:latin typeface="Consolas" panose="020B0609020204030204" pitchFamily="49" charset="0"/>
                <a:cs typeface="Consolas" panose="020B0609020204030204" pitchFamily="49" charset="0"/>
              </a:rPr>
              <a:t>Pallettes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display.brewer.all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Choose a color &amp; drop light ones</a:t>
            </a:r>
          </a:p>
          <a:p>
            <a:r>
              <a:rPr lang="en-US" dirty="0">
                <a:latin typeface="Consolas" panose="020B0609020204030204" pitchFamily="49" charset="0"/>
                <a:cs typeface="Consolas" panose="020B0609020204030204" pitchFamily="49" charset="0"/>
              </a:rPr>
              <a:t>pal &lt;- </a:t>
            </a:r>
            <a:r>
              <a:rPr lang="en-US" dirty="0" err="1">
                <a:latin typeface="Consolas" panose="020B0609020204030204" pitchFamily="49" charset="0"/>
                <a:cs typeface="Consolas" panose="020B0609020204030204" pitchFamily="49" charset="0"/>
              </a:rPr>
              <a:t>brewer.pal</a:t>
            </a:r>
            <a:r>
              <a:rPr lang="en-US" dirty="0">
                <a:latin typeface="Consolas" panose="020B0609020204030204" pitchFamily="49" charset="0"/>
                <a:cs typeface="Consolas" panose="020B0609020204030204" pitchFamily="49" charset="0"/>
              </a:rPr>
              <a:t>(8, "Blues")</a:t>
            </a:r>
          </a:p>
          <a:p>
            <a:r>
              <a:rPr lang="en-US" dirty="0">
                <a:latin typeface="Consolas" panose="020B0609020204030204" pitchFamily="49" charset="0"/>
                <a:cs typeface="Consolas" panose="020B0609020204030204" pitchFamily="49" charset="0"/>
              </a:rPr>
              <a:t>pal &lt;- pal[-(1:2)]</a:t>
            </a:r>
          </a:p>
        </p:txBody>
      </p:sp>
      <p:pic>
        <p:nvPicPr>
          <p:cNvPr id="7" name="Picture 6" descr="Screen Shot 2015-05-28 at 7.25.09 PM.png">
            <a:extLst>
              <a:ext uri="{FF2B5EF4-FFF2-40B4-BE49-F238E27FC236}">
                <a16:creationId xmlns:a16="http://schemas.microsoft.com/office/drawing/2014/main" id="{52DB3460-B2F3-4D1D-B3EF-20DB130BE3BD}"/>
              </a:ext>
            </a:extLst>
          </p:cNvPr>
          <p:cNvPicPr>
            <a:picLocks noChangeAspect="1"/>
          </p:cNvPicPr>
          <p:nvPr/>
        </p:nvPicPr>
        <p:blipFill rotWithShape="1">
          <a:blip r:embed="rId2">
            <a:extLst>
              <a:ext uri="{28A0092B-C50C-407E-A947-70E740481C1C}">
                <a14:useLocalDpi xmlns:a14="http://schemas.microsoft.com/office/drawing/2010/main" val="0"/>
              </a:ext>
            </a:extLst>
          </a:blip>
          <a:srcRect b="50542"/>
          <a:stretch/>
        </p:blipFill>
        <p:spPr>
          <a:xfrm>
            <a:off x="657990" y="3296533"/>
            <a:ext cx="8225194" cy="2552132"/>
          </a:xfrm>
          <a:prstGeom prst="rect">
            <a:avLst/>
          </a:prstGeom>
        </p:spPr>
      </p:pic>
      <p:sp>
        <p:nvSpPr>
          <p:cNvPr id="8" name="Oval 7">
            <a:extLst>
              <a:ext uri="{FF2B5EF4-FFF2-40B4-BE49-F238E27FC236}">
                <a16:creationId xmlns:a16="http://schemas.microsoft.com/office/drawing/2014/main" id="{8DAEB549-19AD-4D41-A451-1F428731C5C3}"/>
              </a:ext>
            </a:extLst>
          </p:cNvPr>
          <p:cNvSpPr/>
          <p:nvPr/>
        </p:nvSpPr>
        <p:spPr>
          <a:xfrm>
            <a:off x="3224746" y="2781137"/>
            <a:ext cx="908380" cy="244220"/>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cxnSp>
        <p:nvCxnSpPr>
          <p:cNvPr id="9" name="Straight Arrow Connector 8">
            <a:extLst>
              <a:ext uri="{FF2B5EF4-FFF2-40B4-BE49-F238E27FC236}">
                <a16:creationId xmlns:a16="http://schemas.microsoft.com/office/drawing/2014/main" id="{06EECC25-5CD5-4375-B1CD-1AF48ED88344}"/>
              </a:ext>
            </a:extLst>
          </p:cNvPr>
          <p:cNvCxnSpPr>
            <a:cxnSpLocks/>
          </p:cNvCxnSpPr>
          <p:nvPr/>
        </p:nvCxnSpPr>
        <p:spPr>
          <a:xfrm flipH="1">
            <a:off x="1065779" y="3025357"/>
            <a:ext cx="2613157" cy="2683781"/>
          </a:xfrm>
          <a:prstGeom prst="straightConnector1">
            <a:avLst/>
          </a:prstGeom>
          <a:ln>
            <a:solidFill>
              <a:srgbClr val="BA2D27"/>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Footer Placeholder 5">
            <a:extLst>
              <a:ext uri="{FF2B5EF4-FFF2-40B4-BE49-F238E27FC236}">
                <a16:creationId xmlns:a16="http://schemas.microsoft.com/office/drawing/2014/main" id="{2978B7F1-8442-431A-BBF2-0AADEA6B46F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2922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Let’s Practice!</a:t>
            </a:r>
          </a:p>
        </p:txBody>
      </p:sp>
      <p:sp>
        <p:nvSpPr>
          <p:cNvPr id="3" name="Title 1">
            <a:extLst>
              <a:ext uri="{FF2B5EF4-FFF2-40B4-BE49-F238E27FC236}">
                <a16:creationId xmlns:a16="http://schemas.microsoft.com/office/drawing/2014/main" id="{E8480011-97CA-4140-B847-37A78687DD1B}"/>
              </a:ext>
            </a:extLst>
          </p:cNvPr>
          <p:cNvSpPr txBox="1">
            <a:spLocks/>
          </p:cNvSpPr>
          <p:nvPr/>
        </p:nvSpPr>
        <p:spPr>
          <a:xfrm>
            <a:off x="628650" y="1725003"/>
            <a:ext cx="7886700" cy="591477"/>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D_Simple_Wordcloud_revised.R</a:t>
            </a:r>
            <a:endParaRPr lang="en-US" dirty="0"/>
          </a:p>
        </p:txBody>
      </p:sp>
      <p:sp>
        <p:nvSpPr>
          <p:cNvPr id="4" name="Footer Placeholder 5">
            <a:extLst>
              <a:ext uri="{FF2B5EF4-FFF2-40B4-BE49-F238E27FC236}">
                <a16:creationId xmlns:a16="http://schemas.microsoft.com/office/drawing/2014/main" id="{457D1E38-3730-47A2-A41E-4A4C2080432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321328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78" t="7772" r="25822" b="8662"/>
          <a:stretch/>
        </p:blipFill>
        <p:spPr>
          <a:xfrm>
            <a:off x="300251" y="1428430"/>
            <a:ext cx="4121624" cy="4047803"/>
          </a:xfrm>
          <a:prstGeom prst="rect">
            <a:avLst/>
          </a:prstGeom>
        </p:spPr>
      </p:pic>
      <p:sp>
        <p:nvSpPr>
          <p:cNvPr id="37" name="Title 1"/>
          <p:cNvSpPr>
            <a:spLocks noGrp="1"/>
          </p:cNvSpPr>
          <p:nvPr>
            <p:ph type="title"/>
          </p:nvPr>
        </p:nvSpPr>
        <p:spPr>
          <a:xfrm>
            <a:off x="300251" y="395206"/>
            <a:ext cx="8651785" cy="447263"/>
          </a:xfrm>
        </p:spPr>
        <p:txBody>
          <a:bodyPr>
            <a:noAutofit/>
          </a:bodyPr>
          <a:lstStyle/>
          <a:p>
            <a:pPr algn="l"/>
            <a:r>
              <a:rPr lang="en-US" sz="2000" dirty="0" err="1"/>
              <a:t>D_Simple_Wordcloud_revised.R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8" name="TextBox 7"/>
          <p:cNvSpPr txBox="1"/>
          <p:nvPr/>
        </p:nvSpPr>
        <p:spPr>
          <a:xfrm>
            <a:off x="4503762" y="1677990"/>
            <a:ext cx="4517408" cy="3293209"/>
          </a:xfrm>
          <a:prstGeom prst="rect">
            <a:avLst/>
          </a:prstGeom>
          <a:noFill/>
        </p:spPr>
        <p:txBody>
          <a:bodyPr wrap="square" rtlCol="0">
            <a:spAutoFit/>
          </a:bodyPr>
          <a:lstStyle/>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 Tokenization has captured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marvin</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gaye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 word cloud is a frequency visualization.  The larger the term (or bigram here) the more frequent the term.</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You may get warnings if certain tokens are too large to be plotted in the graphics device.</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cleanCopurs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 changes numeric with the generic string “number” so be careful with your preprocessing steps!</a:t>
            </a:r>
          </a:p>
        </p:txBody>
      </p:sp>
      <p:cxnSp>
        <p:nvCxnSpPr>
          <p:cNvPr id="5" name="Straight Connector 4"/>
          <p:cNvCxnSpPr/>
          <p:nvPr/>
        </p:nvCxnSpPr>
        <p:spPr>
          <a:xfrm flipV="1">
            <a:off x="4443663" y="134630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6" name="Footer Placeholder 5">
            <a:extLst>
              <a:ext uri="{FF2B5EF4-FFF2-40B4-BE49-F238E27FC236}">
                <a16:creationId xmlns:a16="http://schemas.microsoft.com/office/drawing/2014/main" id="{A28A3BDF-B167-45C0-ABC9-27E91C10C3FA}"/>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242521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78" t="7772" r="25822" b="8662"/>
          <a:stretch/>
        </p:blipFill>
        <p:spPr>
          <a:xfrm>
            <a:off x="300251" y="1846754"/>
            <a:ext cx="4121624" cy="4047803"/>
          </a:xfrm>
          <a:prstGeom prst="rect">
            <a:avLst/>
          </a:prstGeom>
        </p:spPr>
      </p:pic>
      <p:sp>
        <p:nvSpPr>
          <p:cNvPr id="20" name="Rectangle 19"/>
          <p:cNvSpPr/>
          <p:nvPr/>
        </p:nvSpPr>
        <p:spPr>
          <a:xfrm>
            <a:off x="216397" y="1124908"/>
            <a:ext cx="8510842"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cleanCorpus</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replace_symbol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changes numeric with the generic string “number” so be careful with your preprocessing steps!</a:t>
            </a:r>
          </a:p>
        </p:txBody>
      </p:sp>
      <p:sp>
        <p:nvSpPr>
          <p:cNvPr id="37" name="Title 1"/>
          <p:cNvSpPr>
            <a:spLocks noGrp="1"/>
          </p:cNvSpPr>
          <p:nvPr>
            <p:ph type="title"/>
          </p:nvPr>
        </p:nvSpPr>
        <p:spPr>
          <a:xfrm>
            <a:off x="251020" y="102129"/>
            <a:ext cx="8651785" cy="447263"/>
          </a:xfrm>
        </p:spPr>
        <p:txBody>
          <a:bodyPr>
            <a:noAutofit/>
          </a:bodyPr>
          <a:lstStyle/>
          <a:p>
            <a:pPr algn="l"/>
            <a:r>
              <a:rPr lang="en-US" sz="2000" dirty="0" err="1"/>
              <a:t>D_Simple_Wordcloud.R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24" name="Oval 23"/>
          <p:cNvSpPr/>
          <p:nvPr/>
        </p:nvSpPr>
        <p:spPr>
          <a:xfrm>
            <a:off x="3232497" y="1113186"/>
            <a:ext cx="1937380" cy="437258"/>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3" name="Picture 2"/>
          <p:cNvPicPr>
            <a:picLocks noChangeAspect="1"/>
          </p:cNvPicPr>
          <p:nvPr/>
        </p:nvPicPr>
        <p:blipFill rotWithShape="1">
          <a:blip r:embed="rId3"/>
          <a:srcRect l="26119" t="11075" r="27165" b="9931"/>
          <a:stretch/>
        </p:blipFill>
        <p:spPr>
          <a:xfrm>
            <a:off x="4812612" y="1914992"/>
            <a:ext cx="3914627" cy="3889613"/>
          </a:xfrm>
          <a:prstGeom prst="rect">
            <a:avLst/>
          </a:prstGeom>
        </p:spPr>
      </p:pic>
      <p:cxnSp>
        <p:nvCxnSpPr>
          <p:cNvPr id="19" name="Straight Connector 18"/>
          <p:cNvCxnSpPr/>
          <p:nvPr/>
        </p:nvCxnSpPr>
        <p:spPr>
          <a:xfrm flipV="1">
            <a:off x="4443663" y="179671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1468173" y="3384198"/>
            <a:ext cx="2142535" cy="358963"/>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9" name="Footer Placeholder 5">
            <a:extLst>
              <a:ext uri="{FF2B5EF4-FFF2-40B4-BE49-F238E27FC236}">
                <a16:creationId xmlns:a16="http://schemas.microsoft.com/office/drawing/2014/main" id="{C6909B54-736A-45B3-A75F-2AE40845336B}"/>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18112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4/10/22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8</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56450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rial Unicode MS" panose="020B0604020202020204" pitchFamily="34" charset="-128"/>
                <a:cs typeface="Arial Unicode MS" panose="020B0604020202020204" pitchFamily="34" charset="-128"/>
              </a:rPr>
              <a:t>Types of </a:t>
            </a:r>
            <a:r>
              <a:rPr lang="en-US" sz="2000" b="1" dirty="0" err="1">
                <a:solidFill>
                  <a:srgbClr val="13705B"/>
                </a:solidFill>
                <a:latin typeface="Arial Unicode MS" panose="020B0604020202020204" pitchFamily="34" charset="-128"/>
                <a:cs typeface="Arial Unicode MS" panose="020B0604020202020204" pitchFamily="34" charset="-128"/>
              </a:rPr>
              <a:t>Wordclouds</a:t>
            </a:r>
            <a:endParaRPr lang="en-US" sz="2000" b="1" dirty="0">
              <a:solidFill>
                <a:srgbClr val="13705B"/>
              </a:solidFill>
              <a:latin typeface="Arial Unicode MS" panose="020B0604020202020204" pitchFamily="34" charset="-128"/>
              <a:cs typeface="Arial Unicode MS" panose="020B0604020202020204" pitchFamily="34" charset="-128"/>
            </a:endParaRPr>
          </a:p>
        </p:txBody>
      </p:sp>
      <p:grpSp>
        <p:nvGrpSpPr>
          <p:cNvPr id="2" name="Group 1"/>
          <p:cNvGrpSpPr/>
          <p:nvPr/>
        </p:nvGrpSpPr>
        <p:grpSpPr>
          <a:xfrm>
            <a:off x="4063632" y="1073488"/>
            <a:ext cx="4839173" cy="4894072"/>
            <a:chOff x="4063632" y="447850"/>
            <a:chExt cx="4839173" cy="4894072"/>
          </a:xfrm>
        </p:grpSpPr>
        <p:sp>
          <p:nvSpPr>
            <p:cNvPr id="42" name="Oval 41"/>
            <p:cNvSpPr/>
            <p:nvPr/>
          </p:nvSpPr>
          <p:spPr>
            <a:xfrm>
              <a:off x="4063632" y="159051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43" name="Oval 42"/>
            <p:cNvSpPr/>
            <p:nvPr/>
          </p:nvSpPr>
          <p:spPr>
            <a:xfrm>
              <a:off x="5314265" y="1561976"/>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Oval 20"/>
            <p:cNvSpPr/>
            <p:nvPr/>
          </p:nvSpPr>
          <p:spPr>
            <a:xfrm>
              <a:off x="4688515" y="80125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7" name="TextBox 26"/>
            <p:cNvSpPr txBox="1"/>
            <p:nvPr/>
          </p:nvSpPr>
          <p:spPr>
            <a:xfrm>
              <a:off x="4823430" y="447850"/>
              <a:ext cx="1942431"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Multiple Corpora</a:t>
              </a:r>
            </a:p>
          </p:txBody>
        </p:sp>
        <p:sp>
          <p:nvSpPr>
            <p:cNvPr id="13" name="TextBox 12"/>
            <p:cNvSpPr txBox="1"/>
            <p:nvPr/>
          </p:nvSpPr>
          <p:spPr>
            <a:xfrm>
              <a:off x="5089803" y="1189008"/>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29" name="TextBox 28"/>
            <p:cNvSpPr txBox="1"/>
            <p:nvPr/>
          </p:nvSpPr>
          <p:spPr>
            <a:xfrm>
              <a:off x="6173836" y="3057372"/>
              <a:ext cx="1415857" cy="261610"/>
            </a:xfrm>
            <a:prstGeom prst="rect">
              <a:avLst/>
            </a:prstGeom>
            <a:noFill/>
          </p:spPr>
          <p:txBody>
            <a:bodyPr wrap="none" rtlCol="0">
              <a:spAutoFit/>
            </a:bodyPr>
            <a:lstStyle/>
            <a:p>
              <a:pPr defTabSz="457200"/>
              <a:r>
                <a:rPr lang="en-US" sz="11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14" name="Picture 13"/>
            <p:cNvPicPr>
              <a:picLocks noChangeAspect="1"/>
            </p:cNvPicPr>
            <p:nvPr/>
          </p:nvPicPr>
          <p:blipFill rotWithShape="1">
            <a:blip r:embed="rId2"/>
            <a:srcRect l="19795" t="15431" r="18889" b="16741"/>
            <a:stretch/>
          </p:blipFill>
          <p:spPr>
            <a:xfrm>
              <a:off x="5161865" y="3957072"/>
              <a:ext cx="1308096" cy="138485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7273027" y="3965029"/>
              <a:ext cx="1629778" cy="1359060"/>
            </a:xfrm>
            <a:prstGeom prst="rect">
              <a:avLst/>
            </a:prstGeom>
            <a:ln>
              <a:solidFill>
                <a:schemeClr val="tx1"/>
              </a:solidFill>
            </a:ln>
          </p:spPr>
        </p:pic>
        <p:sp>
          <p:nvSpPr>
            <p:cNvPr id="41" name="TextBox 40"/>
            <p:cNvSpPr txBox="1"/>
            <p:nvPr/>
          </p:nvSpPr>
          <p:spPr>
            <a:xfrm>
              <a:off x="4094112" y="3057372"/>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cxnSp>
          <p:nvCxnSpPr>
            <p:cNvPr id="16" name="Elbow Connector 15"/>
            <p:cNvCxnSpPr>
              <a:stCxn id="29" idx="3"/>
              <a:endCxn id="3" idx="0"/>
            </p:cNvCxnSpPr>
            <p:nvPr/>
          </p:nvCxnSpPr>
          <p:spPr>
            <a:xfrm>
              <a:off x="7589693" y="3188177"/>
              <a:ext cx="498223" cy="776852"/>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13" idx="3"/>
              <a:endCxn id="3" idx="0"/>
            </p:cNvCxnSpPr>
            <p:nvPr/>
          </p:nvCxnSpPr>
          <p:spPr>
            <a:xfrm>
              <a:off x="6505660" y="1319813"/>
              <a:ext cx="1582256" cy="2645216"/>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14" idx="0"/>
            </p:cNvCxnSpPr>
            <p:nvPr/>
          </p:nvCxnSpPr>
          <p:spPr>
            <a:xfrm>
              <a:off x="5815913" y="2905760"/>
              <a:ext cx="0" cy="10513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5128545" y="2242846"/>
              <a:ext cx="1358688" cy="246221"/>
            </a:xfrm>
            <a:prstGeom prst="rect">
              <a:avLst/>
            </a:prstGeom>
            <a:noFill/>
          </p:spPr>
          <p:txBody>
            <a:bodyPr wrap="none" rtlCol="0">
              <a:spAutoFit/>
            </a:bodyPr>
            <a:lstStyle/>
            <a:p>
              <a:pPr defTabSz="457200"/>
              <a:r>
                <a:rPr lang="en-US" sz="10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commonality.cloud</a:t>
              </a:r>
              <a:r>
                <a:rPr lang="en-US" sz="10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grpSp>
      <p:grpSp>
        <p:nvGrpSpPr>
          <p:cNvPr id="8" name="Group 7"/>
          <p:cNvGrpSpPr/>
          <p:nvPr/>
        </p:nvGrpSpPr>
        <p:grpSpPr>
          <a:xfrm>
            <a:off x="225365" y="1265995"/>
            <a:ext cx="2295922" cy="4825781"/>
            <a:chOff x="225365" y="447850"/>
            <a:chExt cx="2295922" cy="4825781"/>
          </a:xfrm>
        </p:grpSpPr>
        <p:pic>
          <p:nvPicPr>
            <p:cNvPr id="5" name="Picture 4"/>
            <p:cNvPicPr>
              <a:picLocks noChangeAspect="1"/>
            </p:cNvPicPr>
            <p:nvPr/>
          </p:nvPicPr>
          <p:blipFill rotWithShape="1">
            <a:blip r:embed="rId4"/>
            <a:srcRect l="4491" t="2469" r="5086" b="4019"/>
            <a:stretch/>
          </p:blipFill>
          <p:spPr>
            <a:xfrm>
              <a:off x="660400" y="3885361"/>
              <a:ext cx="1402665" cy="1388270"/>
            </a:xfrm>
            <a:prstGeom prst="rect">
              <a:avLst/>
            </a:prstGeom>
            <a:ln>
              <a:solidFill>
                <a:schemeClr val="tx1"/>
              </a:solidFill>
            </a:ln>
          </p:spPr>
        </p:pic>
        <p:sp>
          <p:nvSpPr>
            <p:cNvPr id="23" name="Oval 22"/>
            <p:cNvSpPr/>
            <p:nvPr/>
          </p:nvSpPr>
          <p:spPr>
            <a:xfrm>
              <a:off x="225365" y="851615"/>
              <a:ext cx="2295922" cy="2295922"/>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prstClr val="white"/>
                  </a:solidFill>
                  <a:latin typeface="Arial Unicode MS" panose="020B0604020202020204" pitchFamily="34" charset="-128"/>
                  <a:cs typeface="Arial Unicode MS" panose="020B0604020202020204" pitchFamily="34" charset="-128"/>
                </a:rPr>
                <a:t>wordcloud</a:t>
              </a:r>
              <a:r>
                <a:rPr lang="en-US" sz="1800" kern="1200" dirty="0">
                  <a:solidFill>
                    <a:prstClr val="white"/>
                  </a:solidFill>
                  <a:latin typeface="Arial Unicode MS" panose="020B0604020202020204" pitchFamily="34" charset="-128"/>
                  <a:cs typeface="Arial Unicode MS" panose="020B0604020202020204" pitchFamily="34" charset="-128"/>
                </a:rPr>
                <a:t>( )</a:t>
              </a:r>
            </a:p>
          </p:txBody>
        </p:sp>
        <p:sp>
          <p:nvSpPr>
            <p:cNvPr id="4" name="TextBox 3"/>
            <p:cNvSpPr txBox="1"/>
            <p:nvPr/>
          </p:nvSpPr>
          <p:spPr>
            <a:xfrm>
              <a:off x="560458" y="447850"/>
              <a:ext cx="1625737"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Single Corpus</a:t>
              </a:r>
            </a:p>
          </p:txBody>
        </p:sp>
        <p:cxnSp>
          <p:nvCxnSpPr>
            <p:cNvPr id="53" name="Straight Arrow Connector 52"/>
            <p:cNvCxnSpPr/>
            <p:nvPr/>
          </p:nvCxnSpPr>
          <p:spPr>
            <a:xfrm>
              <a:off x="1365833" y="2194560"/>
              <a:ext cx="0" cy="16500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p:nvCxnSpPr>
        <p:spPr>
          <a:xfrm>
            <a:off x="3545305" y="1427747"/>
            <a:ext cx="0" cy="453991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4" name="Footer Placeholder 5">
            <a:extLst>
              <a:ext uri="{FF2B5EF4-FFF2-40B4-BE49-F238E27FC236}">
                <a16:creationId xmlns:a16="http://schemas.microsoft.com/office/drawing/2014/main" id="{A558B538-271C-428D-8F32-629D7F07499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27771621"/>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3687</TotalTime>
  <Words>1765</Words>
  <Application>Microsoft Macintosh PowerPoint</Application>
  <PresentationFormat>On-screen Show (4:3)</PresentationFormat>
  <Paragraphs>329</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 Unicode MS</vt:lpstr>
      <vt:lpstr>Arial</vt:lpstr>
      <vt:lpstr>Calibri</vt:lpstr>
      <vt:lpstr>Calibri Light</vt:lpstr>
      <vt:lpstr>Consolas</vt:lpstr>
      <vt:lpstr>1_Office Theme</vt:lpstr>
      <vt:lpstr>Agenda</vt:lpstr>
      <vt:lpstr>Tokenization</vt:lpstr>
      <vt:lpstr>What is a word cloud?</vt:lpstr>
      <vt:lpstr>Selecting a color for your word cloud.</vt:lpstr>
      <vt:lpstr>Let’s Practice!</vt:lpstr>
      <vt:lpstr>D_Simple_Wordcloud_revised.R</vt:lpstr>
      <vt:lpstr>D_Simple_Wordcloud.R</vt:lpstr>
      <vt:lpstr>Agenda</vt:lpstr>
      <vt:lpstr>Types of Wordclouds</vt:lpstr>
      <vt:lpstr>Dealing with many text files</vt:lpstr>
      <vt:lpstr>Lets make some improved word clouds</vt:lpstr>
      <vt:lpstr>Agenda</vt:lpstr>
      <vt:lpstr>Zipf’s Law: Our words are less diverse than we think</vt:lpstr>
      <vt:lpstr>Simple Sentiment Polarity</vt:lpstr>
      <vt:lpstr>Simple Sentiment Polarity</vt:lpstr>
      <vt:lpstr>In reality sentiment is more complex.</vt:lpstr>
      <vt:lpstr>Kanjoya’s Experience Corpus</vt:lpstr>
      <vt:lpstr>Sentiment the Tidy Way uses joins with existing lexicons</vt:lpstr>
      <vt:lpstr>In this exercise we will examine song lyrics</vt:lpstr>
      <vt:lpstr>Tidy data uses %&gt;% to forward objects</vt:lpstr>
      <vt:lpstr>Tidy can seem complicated but not impossible.</vt:lpstr>
      <vt:lpstr>Starting with a DTM, its straightforward</vt:lpstr>
      <vt:lpstr>Similar polarity scores in both methods</vt:lpstr>
      <vt:lpstr>TidyText has other sentiment lexicons</vt:lpstr>
      <vt:lpstr>PowerPoint Presentation</vt:lpstr>
      <vt:lpstr>Let’s practice sentiment analysis</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127</cp:revision>
  <cp:lastPrinted>2018-11-26T18:56:28Z</cp:lastPrinted>
  <dcterms:created xsi:type="dcterms:W3CDTF">2018-05-23T17:24:59Z</dcterms:created>
  <dcterms:modified xsi:type="dcterms:W3CDTF">2022-04-11T02:45:34Z</dcterms:modified>
</cp:coreProperties>
</file>